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0" r:id="rId3"/>
    <p:sldId id="266" r:id="rId4"/>
    <p:sldId id="271" r:id="rId5"/>
    <p:sldId id="273" r:id="rId6"/>
    <p:sldId id="267" r:id="rId7"/>
    <p:sldId id="275" r:id="rId8"/>
    <p:sldId id="274" r:id="rId9"/>
    <p:sldId id="276" r:id="rId10"/>
    <p:sldId id="277" r:id="rId11"/>
    <p:sldId id="278" r:id="rId12"/>
    <p:sldId id="268" r:id="rId13"/>
    <p:sldId id="279" r:id="rId14"/>
    <p:sldId id="261" r:id="rId15"/>
    <p:sldId id="280" r:id="rId16"/>
    <p:sldId id="282" r:id="rId17"/>
    <p:sldId id="269" r:id="rId18"/>
    <p:sldId id="281" r:id="rId19"/>
    <p:sldId id="283" r:id="rId20"/>
    <p:sldId id="284" r:id="rId21"/>
    <p:sldId id="288" r:id="rId22"/>
    <p:sldId id="289" r:id="rId23"/>
    <p:sldId id="285" r:id="rId24"/>
    <p:sldId id="286" r:id="rId25"/>
    <p:sldId id="291" r:id="rId26"/>
    <p:sldId id="293" r:id="rId27"/>
    <p:sldId id="292" r:id="rId28"/>
    <p:sldId id="294" r:id="rId29"/>
    <p:sldId id="295" r:id="rId30"/>
    <p:sldId id="287" r:id="rId31"/>
    <p:sldId id="296" r:id="rId32"/>
    <p:sldId id="2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3002" autoAdjust="0"/>
  </p:normalViewPr>
  <p:slideViewPr>
    <p:cSldViewPr snapToGrid="0">
      <p:cViewPr varScale="1">
        <p:scale>
          <a:sx n="77" d="100"/>
          <a:sy n="77" d="100"/>
        </p:scale>
        <p:origin x="3312" y="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A30A1-664F-47F0-A3FF-0261EFD98369}" type="datetimeFigureOut">
              <a:rPr lang="en-AU" smtClean="0"/>
              <a:t>28/05/2024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94D69-33BB-4D81-9F39-0E23FE9A5F5A}" type="slidenum">
              <a:rPr lang="en-AU" smtClean="0"/>
              <a:t>‹#›</a:t>
            </a:fld>
            <a:endParaRPr lang="en-AU"/>
          </a:p>
        </p:txBody>
      </p:sp>
    </p:spTree>
    <p:extLst>
      <p:ext uri="{BB962C8B-B14F-4D97-AF65-F5344CB8AC3E}">
        <p14:creationId xmlns:p14="http://schemas.microsoft.com/office/powerpoint/2010/main" val="74102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ustroads.com.au/publications/assessing-fitness-to-drive/ap-g56/drivers-legal-bac-limi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a:t>
            </a:fld>
            <a:endParaRPr lang="en-AU"/>
          </a:p>
        </p:txBody>
      </p:sp>
    </p:spTree>
    <p:extLst>
      <p:ext uri="{BB962C8B-B14F-4D97-AF65-F5344CB8AC3E}">
        <p14:creationId xmlns:p14="http://schemas.microsoft.com/office/powerpoint/2010/main" val="14826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Aptos" panose="020B0004020202020204" pitchFamily="34" charset="0"/>
                <a:cs typeface="Times New Roman" panose="02020603050405020304" pitchFamily="18" charset="0"/>
              </a:rPr>
              <a:t>Did you know that in Australia, drink driving is responsible for approx. 30% of fatalities and marijuana is the second most common drug found in road fatalities</a:t>
            </a:r>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11</a:t>
            </a:fld>
            <a:endParaRPr lang="en-AU"/>
          </a:p>
        </p:txBody>
      </p:sp>
    </p:spTree>
    <p:extLst>
      <p:ext uri="{BB962C8B-B14F-4D97-AF65-F5344CB8AC3E}">
        <p14:creationId xmlns:p14="http://schemas.microsoft.com/office/powerpoint/2010/main" val="316011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consumption of alcohol and drugs can significantly impair an individual's ability to drive safely, leading to decreased coordination, slower reaction times, impaired judgment, and an increased risk of accidents on the road.  It is crucial to refrain from driving under the influence of alcohol and drugs to ensure the safety of oneself and others on the road.</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Driving is a complex task which depends on vision, decision making, reaction time, coordination, judgement and divided attention.  Alcohol and many prescription drugs and over the counter medications can adversely affect such skills impairing driving ability and placing you and others on the road at risk of accidents. </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issue with impairment is you feel fine driving in a straight line, but when an unexpected event occurs and you suddenly must respond, your reflexes are slowed down.</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It is crucial to refrain from driving under the influence of alcohol and drugs to ensure the safety of oneself and others on the road.</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12</a:t>
            </a:fld>
            <a:endParaRPr lang="en-AU"/>
          </a:p>
        </p:txBody>
      </p:sp>
    </p:spTree>
    <p:extLst>
      <p:ext uri="{BB962C8B-B14F-4D97-AF65-F5344CB8AC3E}">
        <p14:creationId xmlns:p14="http://schemas.microsoft.com/office/powerpoint/2010/main" val="324306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Impairment from alcohol or drug substance use (being “drunk”, “stoned”, “high” or “buzzed”) can cause changes in the body and mind.  The negative impacts of driving whilst under the influence of alcohol and drugs are:</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co-ordination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judgement, thinking and decision making</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reduced reaction times – decrease motor co-ordination and sensory perception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psychological or stress related effects, such as mood swings and personality changes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increased risk of accidents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legal consequences</a:t>
            </a:r>
          </a:p>
          <a:p>
            <a:pPr marL="342900" lvl="0" indent="-342900">
              <a:lnSpc>
                <a:spcPct val="107000"/>
              </a:lnSpc>
              <a:spcAft>
                <a:spcPts val="800"/>
              </a:spcAft>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potential harm to oneself and others on the road</a:t>
            </a: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13</a:t>
            </a:fld>
            <a:endParaRPr lang="en-AU"/>
          </a:p>
        </p:txBody>
      </p:sp>
    </p:spTree>
    <p:extLst>
      <p:ext uri="{BB962C8B-B14F-4D97-AF65-F5344CB8AC3E}">
        <p14:creationId xmlns:p14="http://schemas.microsoft.com/office/powerpoint/2010/main" val="360984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Impairment from alcohol or drug substance use (being “drunk”, “stoned”, “high” or “buzzed”) can cause changes in the body and mind.  The negative impacts of driving whilst under the influence of alcohol and drugs are:</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co-ordination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judgement, thinking and decision making</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reduced reaction times – decrease motor co-ordination and sensory perception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psychological or stress related effects, such as mood swings and personality changes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increased risk of accidents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legal consequences</a:t>
            </a:r>
          </a:p>
          <a:p>
            <a:pPr marL="342900" lvl="0" indent="-342900">
              <a:lnSpc>
                <a:spcPct val="107000"/>
              </a:lnSpc>
              <a:spcAft>
                <a:spcPts val="800"/>
              </a:spcAft>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potential harm to oneself and others on the road</a:t>
            </a: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14</a:t>
            </a:fld>
            <a:endParaRPr lang="en-AU"/>
          </a:p>
        </p:txBody>
      </p:sp>
    </p:spTree>
    <p:extLst>
      <p:ext uri="{BB962C8B-B14F-4D97-AF65-F5344CB8AC3E}">
        <p14:creationId xmlns:p14="http://schemas.microsoft.com/office/powerpoint/2010/main" val="262744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Impairment from alcohol or drug substance use (being “drunk”, “stoned”, “high” or “buzzed”) can cause changes in the body and mind.  The negative impacts of driving whilst under the influence of alcohol and drugs are:</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co-ordination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impaired judgement, thinking and decision making</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reduced reaction times – decrease motor co-ordination and sensory perception</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psychological or stress related effects, such as mood swings and personality changes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increased risk of accidents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legal consequences</a:t>
            </a:r>
          </a:p>
          <a:p>
            <a:pPr marL="342900" lvl="0" indent="-342900">
              <a:lnSpc>
                <a:spcPct val="107000"/>
              </a:lnSpc>
              <a:spcAft>
                <a:spcPts val="800"/>
              </a:spcAft>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potential harm to oneself and others on the road</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Blood Alcohol Concentration (BAC) is a measure of grams of alcohol in the body per 100 millilitres of blood.  Australia has strict laws around driving under the influence of alcohol.</a:t>
            </a:r>
          </a:p>
          <a:p>
            <a:pPr>
              <a:lnSpc>
                <a:spcPct val="107000"/>
              </a:lnSpc>
              <a:spcAft>
                <a:spcPts val="800"/>
              </a:spcAft>
            </a:pPr>
            <a:r>
              <a:rPr lang="en-AU" sz="1800" kern="0" dirty="0">
                <a:effectLst/>
                <a:latin typeface="Arial" panose="020B0604020202020204" pitchFamily="34" charset="0"/>
                <a:ea typeface="Aptos" panose="020B0004020202020204" pitchFamily="34" charset="0"/>
                <a:cs typeface="Arial" panose="020B0604020202020204" pitchFamily="34" charset="0"/>
              </a:rPr>
              <a:t>Note:  Each state and territory in Australia have a Driver’s legal BAC limit for heavy vehicle drivers, please check your relevant state for information or see link below and read Appendix 4. </a:t>
            </a:r>
            <a:r>
              <a:rPr lang="en-AU" sz="1800" b="1" kern="0" dirty="0">
                <a:solidFill>
                  <a:srgbClr val="FF0000"/>
                </a:solidFill>
                <a:effectLst/>
                <a:latin typeface="Arial" panose="020B0604020202020204" pitchFamily="34" charset="0"/>
                <a:ea typeface="Aptos" panose="020B0004020202020204" pitchFamily="34" charset="0"/>
                <a:cs typeface="Arial" panose="020B0604020202020204" pitchFamily="34" charset="0"/>
              </a:rPr>
              <a:t>(link embedded in presentation)</a:t>
            </a:r>
          </a:p>
          <a:p>
            <a:pPr>
              <a:lnSpc>
                <a:spcPct val="107000"/>
              </a:lnSpc>
              <a:spcAft>
                <a:spcPts val="800"/>
              </a:spcAft>
            </a:pPr>
            <a:endParaRPr lang="en-AU" sz="1800" kern="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u="sng" kern="0" dirty="0">
                <a:solidFill>
                  <a:srgbClr val="0000FF"/>
                </a:solidFill>
                <a:effectLst/>
                <a:latin typeface="Arial" panose="020B0604020202020204" pitchFamily="34" charset="0"/>
                <a:ea typeface="Aptos" panose="020B0004020202020204" pitchFamily="34" charset="0"/>
                <a:cs typeface="Arial" panose="020B0604020202020204" pitchFamily="34" charset="0"/>
                <a:hlinkClick r:id="rId3"/>
              </a:rPr>
              <a:t>https://austroads.com.au/publications/assessing-fitness-to-drive/ap-g56/drivers-legal-bac-limits</a:t>
            </a: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15</a:t>
            </a:fld>
            <a:endParaRPr lang="en-AU"/>
          </a:p>
        </p:txBody>
      </p:sp>
    </p:spTree>
    <p:extLst>
      <p:ext uri="{BB962C8B-B14F-4D97-AF65-F5344CB8AC3E}">
        <p14:creationId xmlns:p14="http://schemas.microsoft.com/office/powerpoint/2010/main" val="371252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In many studies, it has been found that there is an association between the use of alcohol and other drugs and crashes.  Alcohol and drugs impair the mental capacity of a human being and therefore effect their driving ability.</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For professional drivers it is illegal to drive a vehicle while impaired by drugs, which includes prescription and over the-counter medicines</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Side effects of prescription medication include drowsiness, shakiness, blurry vision, slower reaction times, poor co-ordination, confusion and difficulties to concentrate.</a:t>
            </a:r>
          </a:p>
          <a:p>
            <a:pPr algn="ctr">
              <a:lnSpc>
                <a:spcPct val="107000"/>
              </a:lnSpc>
              <a:spcAft>
                <a:spcPts val="800"/>
              </a:spcAft>
            </a:pPr>
            <a:r>
              <a:rPr lang="en-AU" sz="1800" b="1" kern="100" dirty="0">
                <a:effectLst/>
                <a:latin typeface="Arial" panose="020B0604020202020204" pitchFamily="34" charset="0"/>
                <a:ea typeface="Aptos" panose="020B0004020202020204" pitchFamily="34" charset="0"/>
                <a:cs typeface="Times New Roman" panose="02020603050405020304" pitchFamily="18" charset="0"/>
              </a:rPr>
              <a:t>It is estimate 1 in 4 Australian drivers ignore medication labels.</a:t>
            </a: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There is evidence of the statistical association between marijuana use and increased motor vehicle crash risk.  Its use has consistently been found that impair driving performance, cognitive functions, and increase the risk of a crash, to the point of “moderately diminish virtually every driving-related capacity”.  Even when prescribed by a GP, medicinal Marijuana can impair driving, and driving under its influence is an offence.</a:t>
            </a: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16</a:t>
            </a:fld>
            <a:endParaRPr lang="en-AU"/>
          </a:p>
        </p:txBody>
      </p:sp>
    </p:spTree>
    <p:extLst>
      <p:ext uri="{BB962C8B-B14F-4D97-AF65-F5344CB8AC3E}">
        <p14:creationId xmlns:p14="http://schemas.microsoft.com/office/powerpoint/2010/main" val="32611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17</a:t>
            </a:fld>
            <a:endParaRPr lang="en-AU"/>
          </a:p>
        </p:txBody>
      </p:sp>
    </p:spTree>
    <p:extLst>
      <p:ext uri="{BB962C8B-B14F-4D97-AF65-F5344CB8AC3E}">
        <p14:creationId xmlns:p14="http://schemas.microsoft.com/office/powerpoint/2010/main" val="301885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Businesses who undertake transport activities, as an employer or executive in the Chain of Responsibility, should conduct a risk assessment to evaluate the potential risks related to impaired workers. </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Employers and executives should understand and support the final risk assessment, determining necessary controls to reduce those risks.  Executives must ensure that the business has adequate financial, human, and other resources to implement these risk controls.  They should also be actively engaged in monitoring activities to evaluate the ongoing efficiency of the controls and encourage the continuous enhancement of safe business practices.</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18</a:t>
            </a:fld>
            <a:endParaRPr lang="en-AU"/>
          </a:p>
        </p:txBody>
      </p:sp>
    </p:spTree>
    <p:extLst>
      <p:ext uri="{BB962C8B-B14F-4D97-AF65-F5344CB8AC3E}">
        <p14:creationId xmlns:p14="http://schemas.microsoft.com/office/powerpoint/2010/main" val="197063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AU" sz="1800" b="1" kern="100" dirty="0">
                <a:effectLst/>
                <a:latin typeface="Arial" panose="020B0604020202020204" pitchFamily="34" charset="0"/>
                <a:ea typeface="Aptos" panose="020B0004020202020204" pitchFamily="34" charset="0"/>
                <a:cs typeface="Times New Roman" panose="02020603050405020304" pitchFamily="18" charset="0"/>
              </a:rPr>
              <a:t>It is the duty of employers and executives to ensure and oversee employees to prevent impairment by alcohol and drugs, which could jeopardise their safety or that of others.</a:t>
            </a: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AU" sz="1800" b="1" kern="100" dirty="0">
                <a:effectLst/>
                <a:latin typeface="Arial" panose="020B0604020202020204" pitchFamily="34" charset="0"/>
                <a:ea typeface="Aptos" panose="020B0004020202020204" pitchFamily="34" charset="0"/>
                <a:cs typeface="Times New Roman" panose="02020603050405020304" pitchFamily="18" charset="0"/>
              </a:rPr>
              <a:t>As an employee you are responsible for your own safety as well as that of your co-workers and any other individuals.</a:t>
            </a: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19</a:t>
            </a:fld>
            <a:endParaRPr lang="en-AU"/>
          </a:p>
        </p:txBody>
      </p:sp>
    </p:spTree>
    <p:extLst>
      <p:ext uri="{BB962C8B-B14F-4D97-AF65-F5344CB8AC3E}">
        <p14:creationId xmlns:p14="http://schemas.microsoft.com/office/powerpoint/2010/main" val="5587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20</a:t>
            </a:fld>
            <a:endParaRPr lang="en-AU"/>
          </a:p>
        </p:txBody>
      </p:sp>
    </p:spTree>
    <p:extLst>
      <p:ext uri="{BB962C8B-B14F-4D97-AF65-F5344CB8AC3E}">
        <p14:creationId xmlns:p14="http://schemas.microsoft.com/office/powerpoint/2010/main" val="22464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3</a:t>
            </a:fld>
            <a:endParaRPr lang="en-AU"/>
          </a:p>
        </p:txBody>
      </p:sp>
    </p:spTree>
    <p:extLst>
      <p:ext uri="{BB962C8B-B14F-4D97-AF65-F5344CB8AC3E}">
        <p14:creationId xmlns:p14="http://schemas.microsoft.com/office/powerpoint/2010/main" val="304308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After a ‘big night” of drinking, don’t drive use public transport and if you drive a work vehicle organise to take leave from work.  It has been proven that alcohol can stay in a person’s system up to 72 hours.</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If you operate any vehicle for work, such as a heavy vehicle, and find yourself under the influence of alcohol, it is imperative that you refrain from driving to ensure the safety of yourself and others on the road.  Driving under the influence not only puts lives at risk but also jeopardises your job, has legal consequences, and can impact on the reputation of your employer.</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21</a:t>
            </a:fld>
            <a:endParaRPr lang="en-AU"/>
          </a:p>
        </p:txBody>
      </p:sp>
    </p:spTree>
    <p:extLst>
      <p:ext uri="{BB962C8B-B14F-4D97-AF65-F5344CB8AC3E}">
        <p14:creationId xmlns:p14="http://schemas.microsoft.com/office/powerpoint/2010/main" val="821389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If you operate any vehicle for work, such as a heavy vehicle, and find yourself under the influence of alcohol, it is imperative that you refrain from driving to ensure the safety of yourself and others on the road.  Driving under the influence not only puts lives at risk but also jeopardises your job, has legal consequences, and can impact on the reputation of your employer.</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following is some reasons why you should not drink and drive:</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Alcohol can impair the ability to drive because they slow coordination, judgment, and reaction times.</a:t>
            </a:r>
          </a:p>
          <a:p>
            <a:pPr marL="342900" lvl="0" indent="-342900">
              <a:lnSpc>
                <a:spcPct val="107000"/>
              </a:lnSpc>
              <a:spcAft>
                <a:spcPts val="800"/>
              </a:spcAft>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Mixing alcohol and drugs can amplify the impairing effects of each drug a person has consumed.</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22</a:t>
            </a:fld>
            <a:endParaRPr lang="en-AU"/>
          </a:p>
        </p:txBody>
      </p:sp>
    </p:spTree>
    <p:extLst>
      <p:ext uri="{BB962C8B-B14F-4D97-AF65-F5344CB8AC3E}">
        <p14:creationId xmlns:p14="http://schemas.microsoft.com/office/powerpoint/2010/main" val="2429081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23</a:t>
            </a:fld>
            <a:endParaRPr lang="en-AU"/>
          </a:p>
        </p:txBody>
      </p:sp>
    </p:spTree>
    <p:extLst>
      <p:ext uri="{BB962C8B-B14F-4D97-AF65-F5344CB8AC3E}">
        <p14:creationId xmlns:p14="http://schemas.microsoft.com/office/powerpoint/2010/main" val="116181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Illegal drugs such as marijuana, ecstasy, cocaine and methamphetamine can cause different reactions that can affect driving:</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Marijuana (cannabis), and other drugs can impair the ability to drive because they slow coordination, judgment, and reaction times.</a:t>
            </a:r>
          </a:p>
          <a:p>
            <a:pPr marL="342900" lvl="0" indent="-342900">
              <a:lnSpc>
                <a:spcPct val="107000"/>
              </a:lnSpc>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Cocaine and methamphetamine can make drivers more aggressive and reckless.</a:t>
            </a:r>
          </a:p>
          <a:p>
            <a:pPr marL="342900" lvl="0" indent="-342900">
              <a:lnSpc>
                <a:spcPct val="107000"/>
              </a:lnSpc>
              <a:spcAft>
                <a:spcPts val="800"/>
              </a:spcAft>
              <a:buFont typeface="Symbol" panose="05050102010706020507" pitchFamily="18" charset="2"/>
              <a:buChar cha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Using two or more drugs at the same time, including alcohol, can amplify the impairing effects of each drug a person has consumed</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24</a:t>
            </a:fld>
            <a:endParaRPr lang="en-AU"/>
          </a:p>
        </p:txBody>
      </p:sp>
    </p:spTree>
    <p:extLst>
      <p:ext uri="{BB962C8B-B14F-4D97-AF65-F5344CB8AC3E}">
        <p14:creationId xmlns:p14="http://schemas.microsoft.com/office/powerpoint/2010/main" val="3004769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25</a:t>
            </a:fld>
            <a:endParaRPr lang="en-AU"/>
          </a:p>
        </p:txBody>
      </p:sp>
    </p:spTree>
    <p:extLst>
      <p:ext uri="{BB962C8B-B14F-4D97-AF65-F5344CB8AC3E}">
        <p14:creationId xmlns:p14="http://schemas.microsoft.com/office/powerpoint/2010/main" val="4084714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26</a:t>
            </a:fld>
            <a:endParaRPr lang="en-AU"/>
          </a:p>
        </p:txBody>
      </p:sp>
    </p:spTree>
    <p:extLst>
      <p:ext uri="{BB962C8B-B14F-4D97-AF65-F5344CB8AC3E}">
        <p14:creationId xmlns:p14="http://schemas.microsoft.com/office/powerpoint/2010/main" val="2416554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xxx</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27</a:t>
            </a:fld>
            <a:endParaRPr lang="en-AU"/>
          </a:p>
        </p:txBody>
      </p:sp>
    </p:spTree>
    <p:extLst>
      <p:ext uri="{BB962C8B-B14F-4D97-AF65-F5344CB8AC3E}">
        <p14:creationId xmlns:p14="http://schemas.microsoft.com/office/powerpoint/2010/main" val="256914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xxx</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28</a:t>
            </a:fld>
            <a:endParaRPr lang="en-AU"/>
          </a:p>
        </p:txBody>
      </p:sp>
    </p:spTree>
    <p:extLst>
      <p:ext uri="{BB962C8B-B14F-4D97-AF65-F5344CB8AC3E}">
        <p14:creationId xmlns:p14="http://schemas.microsoft.com/office/powerpoint/2010/main" val="2920289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29</a:t>
            </a:fld>
            <a:endParaRPr lang="en-AU"/>
          </a:p>
        </p:txBody>
      </p:sp>
    </p:spTree>
    <p:extLst>
      <p:ext uri="{BB962C8B-B14F-4D97-AF65-F5344CB8AC3E}">
        <p14:creationId xmlns:p14="http://schemas.microsoft.com/office/powerpoint/2010/main" val="395945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30</a:t>
            </a:fld>
            <a:endParaRPr lang="en-AU"/>
          </a:p>
        </p:txBody>
      </p:sp>
    </p:spTree>
    <p:extLst>
      <p:ext uri="{BB962C8B-B14F-4D97-AF65-F5344CB8AC3E}">
        <p14:creationId xmlns:p14="http://schemas.microsoft.com/office/powerpoint/2010/main" val="135461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Facilitator:</a:t>
            </a:r>
          </a:p>
          <a:p>
            <a:endParaRPr lang="en-AU" dirty="0"/>
          </a:p>
          <a:p>
            <a:r>
              <a:rPr lang="en-AU" dirty="0"/>
              <a:t>Read to attendees and ask the following question: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00" dirty="0">
                <a:effectLst/>
                <a:latin typeface="Arial" panose="020B0604020202020204" pitchFamily="34" charset="0"/>
                <a:ea typeface="Aptos" panose="020B0004020202020204" pitchFamily="34" charset="0"/>
                <a:cs typeface="Times New Roman" panose="02020603050405020304" pitchFamily="18" charset="0"/>
              </a:rPr>
              <a:t>What factors contributed to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kern="100" dirty="0">
                <a:effectLst/>
                <a:latin typeface="Arial" panose="020B0604020202020204" pitchFamily="34" charset="0"/>
                <a:ea typeface="Aptos" panose="020B0004020202020204" pitchFamily="34" charset="0"/>
                <a:cs typeface="Times New Roman" panose="02020603050405020304" pitchFamily="18" charset="0"/>
              </a:rPr>
              <a:t>Get input from your group and then go to next slide</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4</a:t>
            </a:fld>
            <a:endParaRPr lang="en-AU"/>
          </a:p>
        </p:txBody>
      </p:sp>
    </p:spTree>
    <p:extLst>
      <p:ext uri="{BB962C8B-B14F-4D97-AF65-F5344CB8AC3E}">
        <p14:creationId xmlns:p14="http://schemas.microsoft.com/office/powerpoint/2010/main" val="71923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31</a:t>
            </a:fld>
            <a:endParaRPr lang="en-AU"/>
          </a:p>
        </p:txBody>
      </p:sp>
    </p:spTree>
    <p:extLst>
      <p:ext uri="{BB962C8B-B14F-4D97-AF65-F5344CB8AC3E}">
        <p14:creationId xmlns:p14="http://schemas.microsoft.com/office/powerpoint/2010/main" val="1793089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32</a:t>
            </a:fld>
            <a:endParaRPr lang="en-AU"/>
          </a:p>
        </p:txBody>
      </p:sp>
    </p:spTree>
    <p:extLst>
      <p:ext uri="{BB962C8B-B14F-4D97-AF65-F5344CB8AC3E}">
        <p14:creationId xmlns:p14="http://schemas.microsoft.com/office/powerpoint/2010/main" val="286149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Facilitator:</a:t>
            </a:r>
          </a:p>
          <a:p>
            <a:endParaRPr lang="en-AU" dirty="0"/>
          </a:p>
          <a:p>
            <a:r>
              <a:rPr lang="en-AU" dirty="0"/>
              <a:t>Note there can be other answers </a:t>
            </a:r>
            <a:endParaRPr lang="en-AU" sz="1800" b="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5</a:t>
            </a:fld>
            <a:endParaRPr lang="en-AU"/>
          </a:p>
        </p:txBody>
      </p:sp>
    </p:spTree>
    <p:extLst>
      <p:ext uri="{BB962C8B-B14F-4D97-AF65-F5344CB8AC3E}">
        <p14:creationId xmlns:p14="http://schemas.microsoft.com/office/powerpoint/2010/main" val="276691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As a driver, it is important to prioritise not only ensure your safety and that of your passengers, but also the safety of other road users and the general public.</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It is crucial both businesses and their employees must prioritise the safety of their transport activities.</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For both driver and employee fitness to work, the effective control of alcohol and other drugs should form the basis of any fitness plan.</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If alcohol or drugs are found to be the cause of a vehicle crash or any other safety related incident that can result in bodily harm, </a:t>
            </a:r>
            <a:r>
              <a:rPr lang="en-AU" sz="1800" kern="100" dirty="0" err="1">
                <a:effectLst/>
                <a:latin typeface="Arial" panose="020B0604020202020204" pitchFamily="34" charset="0"/>
                <a:ea typeface="Aptos" panose="020B0004020202020204" pitchFamily="34" charset="0"/>
                <a:cs typeface="Times New Roman" panose="02020603050405020304" pitchFamily="18" charset="0"/>
              </a:rPr>
              <a:t>eg</a:t>
            </a:r>
            <a:r>
              <a:rPr lang="en-AU" sz="1800" kern="100" dirty="0">
                <a:effectLst/>
                <a:latin typeface="Arial" panose="020B0604020202020204" pitchFamily="34" charset="0"/>
                <a:ea typeface="Aptos" panose="020B0004020202020204" pitchFamily="34" charset="0"/>
                <a:cs typeface="Times New Roman" panose="02020603050405020304" pitchFamily="18" charset="0"/>
              </a:rPr>
              <a:t>: disability, death and legal consequences.</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6</a:t>
            </a:fld>
            <a:endParaRPr lang="en-AU"/>
          </a:p>
        </p:txBody>
      </p:sp>
    </p:spTree>
    <p:extLst>
      <p:ext uri="{BB962C8B-B14F-4D97-AF65-F5344CB8AC3E}">
        <p14:creationId xmlns:p14="http://schemas.microsoft.com/office/powerpoint/2010/main" val="374277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 business may suffer harm to their reputation if alcohol or other drugs are determined to be factors in a heavy vehicle accident or any other safety incidents </a:t>
            </a:r>
            <a:r>
              <a:rPr lang="en-AU" sz="1800" kern="100" dirty="0" err="1">
                <a:effectLst/>
                <a:latin typeface="Arial" panose="020B0604020202020204" pitchFamily="34" charset="0"/>
                <a:ea typeface="Aptos" panose="020B0004020202020204" pitchFamily="34" charset="0"/>
                <a:cs typeface="Times New Roman" panose="02020603050405020304" pitchFamily="18" charset="0"/>
              </a:rPr>
              <a:t>eg</a:t>
            </a:r>
            <a:r>
              <a:rPr lang="en-AU" sz="1800" kern="100" dirty="0">
                <a:effectLst/>
                <a:latin typeface="Arial" panose="020B0604020202020204" pitchFamily="34" charset="0"/>
                <a:ea typeface="Aptos" panose="020B0004020202020204" pitchFamily="34" charset="0"/>
                <a:cs typeface="Times New Roman" panose="02020603050405020304" pitchFamily="18" charset="0"/>
              </a:rPr>
              <a:t>:  a forklift accident in a warehouse.  However, effective and ongoing management of these safety risks can help a business become a contractor of choice.</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Taking proactive measures to address safety risks will help all parties in the Chain of Responsibility (COR) and Workplace Health &amp; Safety, in ensuring the safety of employees and the public while avoiding regulatory penalties.</a:t>
            </a:r>
          </a:p>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7</a:t>
            </a:fld>
            <a:endParaRPr lang="en-AU"/>
          </a:p>
        </p:txBody>
      </p:sp>
    </p:spTree>
    <p:extLst>
      <p:ext uri="{BB962C8B-B14F-4D97-AF65-F5344CB8AC3E}">
        <p14:creationId xmlns:p14="http://schemas.microsoft.com/office/powerpoint/2010/main" val="186377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994D69-33BB-4D81-9F39-0E23FE9A5F5A}" type="slidenum">
              <a:rPr lang="en-AU" smtClean="0"/>
              <a:t>8</a:t>
            </a:fld>
            <a:endParaRPr lang="en-AU"/>
          </a:p>
        </p:txBody>
      </p:sp>
    </p:spTree>
    <p:extLst>
      <p:ext uri="{BB962C8B-B14F-4D97-AF65-F5344CB8AC3E}">
        <p14:creationId xmlns:p14="http://schemas.microsoft.com/office/powerpoint/2010/main" val="126520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use of alcohol and other substances (including prescribed and over-the-counter medications) can hinder an individual's capacity to work safely, posing significant safety hazards to themselves, co-workers, fellow road users, and the public at large.</a:t>
            </a: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 heavy vehicle driver who is impaired can also affect a business's capacity to fulfill its legal responsibilities under the Heavy Vehicle National Law (HVNL) and other regulations, including workplace health and safety laws.</a:t>
            </a:r>
          </a:p>
        </p:txBody>
      </p:sp>
      <p:sp>
        <p:nvSpPr>
          <p:cNvPr id="4" name="Slide Number Placeholder 3"/>
          <p:cNvSpPr>
            <a:spLocks noGrp="1"/>
          </p:cNvSpPr>
          <p:nvPr>
            <p:ph type="sldNum" sz="quarter" idx="5"/>
          </p:nvPr>
        </p:nvSpPr>
        <p:spPr/>
        <p:txBody>
          <a:bodyPr/>
          <a:lstStyle/>
          <a:p>
            <a:fld id="{FE994D69-33BB-4D81-9F39-0E23FE9A5F5A}" type="slidenum">
              <a:rPr lang="en-AU" smtClean="0"/>
              <a:t>9</a:t>
            </a:fld>
            <a:endParaRPr lang="en-AU"/>
          </a:p>
        </p:txBody>
      </p:sp>
    </p:spTree>
    <p:extLst>
      <p:ext uri="{BB962C8B-B14F-4D97-AF65-F5344CB8AC3E}">
        <p14:creationId xmlns:p14="http://schemas.microsoft.com/office/powerpoint/2010/main" val="169383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Are you aware that being impaired by alcohol and drugs can be categorised as a hazard and poses a potential risk.</a:t>
            </a:r>
          </a:p>
          <a:p>
            <a:pPr>
              <a:lnSpc>
                <a:spcPct val="107000"/>
              </a:lnSpc>
              <a:spcAft>
                <a:spcPts val="800"/>
              </a:spcAft>
            </a:pP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potential risks resulting from these hazards may include:</a:t>
            </a:r>
          </a:p>
          <a:p>
            <a:pPr marL="342900" lvl="0" indent="-342900">
              <a:lnSpc>
                <a:spcPts val="1500"/>
              </a:lnSpc>
              <a:spcBef>
                <a:spcPts val="300"/>
              </a:spcBef>
              <a:spcAft>
                <a:spcPts val="800"/>
              </a:spcAft>
              <a:buFont typeface="Symbol" panose="05050102010706020507" pitchFamily="18" charset="2"/>
              <a:buChar char=""/>
            </a:pPr>
            <a:r>
              <a:rPr lang="en-AU"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risks to the safety and wellbeing of co-workers and the public</a:t>
            </a:r>
            <a:endParaRPr lang="en-AU"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ts val="1500"/>
              </a:lnSpc>
              <a:spcBef>
                <a:spcPts val="300"/>
              </a:spcBef>
              <a:spcAft>
                <a:spcPts val="800"/>
              </a:spcAft>
              <a:buFont typeface="Symbol" panose="05050102010706020507" pitchFamily="18" charset="2"/>
              <a:buChar char=""/>
            </a:pPr>
            <a:r>
              <a:rPr lang="en-AU"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risks of damage to infrastructure (including business owned and public infrastructure)</a:t>
            </a:r>
            <a:endParaRPr lang="en-AU"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risks due to disruptions in a business operations caused by an employee</a:t>
            </a:r>
            <a:endParaRPr lang="en-AU"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994D69-33BB-4D81-9F39-0E23FE9A5F5A}" type="slidenum">
              <a:rPr lang="en-AU" smtClean="0"/>
              <a:t>10</a:t>
            </a:fld>
            <a:endParaRPr lang="en-AU"/>
          </a:p>
        </p:txBody>
      </p:sp>
    </p:spTree>
    <p:extLst>
      <p:ext uri="{BB962C8B-B14F-4D97-AF65-F5344CB8AC3E}">
        <p14:creationId xmlns:p14="http://schemas.microsoft.com/office/powerpoint/2010/main" val="342122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8455-5A4D-32B7-36BE-82CB8724E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EF63FC2-0D73-9C03-2CA1-A235FB539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1CD87FB-9CE4-536B-3D35-752FF4515103}"/>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BFB7A506-BE6A-E0C2-A5F0-FD9C551F16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82E748-2309-6484-C41A-FB850F9FDB48}"/>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164343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8CF6-62C7-5D50-4548-9C7ADD20FBA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2F6B338-852B-FAF9-90B8-13F696729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DB3A49-530A-C0B9-2B75-3B9192FB4B99}"/>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7F36AF7B-B0D4-CBF9-DB29-6BFCBF966B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F297FA-1C7F-0ED6-E7B5-4049FF9A1872}"/>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69327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A6783-CCD0-87C5-4FF6-881EA740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A9B1E9-8C6D-0957-F759-2BCF1ECFC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097036-7836-928C-DE0F-698EFE1F88C2}"/>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F7BD717C-DBD5-579A-42E4-A84E2DCB3B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7E3913-3FF6-21CD-17F2-87A7722BC867}"/>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85730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6B9B-A7C7-2558-954E-FD7D89207DD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F304AFA-7444-C2DC-FD83-7D565984E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E60810-2673-66D3-D7CE-43378F736CFB}"/>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737180CD-6F56-8A55-47FA-CD3B4250C9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CF185B-1129-FBA5-910E-DE41ABCC4D69}"/>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159844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FE43-502A-D153-D85A-358C57208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F77F931-35C4-260B-2B1B-7F76DE7D2D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C3A38-0475-B8B0-CBC7-04D42E217491}"/>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ADD274EE-2A84-4F64-43A5-481D450744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C9E6F5-74F7-051B-D5FC-1F129ED11A69}"/>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353053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E892-CAD0-CA30-0383-A1F90992C5F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428C05-B3F8-F4A9-BA41-D4AA963E4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CF823-20DA-79AC-B396-64284E030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785EB09-CF69-5DE3-7617-6EADB8FC4F88}"/>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6" name="Footer Placeholder 5">
            <a:extLst>
              <a:ext uri="{FF2B5EF4-FFF2-40B4-BE49-F238E27FC236}">
                <a16:creationId xmlns:a16="http://schemas.microsoft.com/office/drawing/2014/main" id="{E0DF4EE2-19CC-DC24-054B-1E5D15DCCB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6337B69-1F44-2237-48E2-E864A4627872}"/>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312637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BBA7-2606-F23B-F53C-A444D717499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04AB06B-06AF-C90B-FC0A-F50DC4170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20478-F826-735E-CEC2-DBFE779DAA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E646E0D-0CBE-C873-F7B0-0BE1D6AEB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2D3BE-FF53-9752-6581-FABC9623D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41540E0-797E-C398-1211-C241D32D3A81}"/>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8" name="Footer Placeholder 7">
            <a:extLst>
              <a:ext uri="{FF2B5EF4-FFF2-40B4-BE49-F238E27FC236}">
                <a16:creationId xmlns:a16="http://schemas.microsoft.com/office/drawing/2014/main" id="{03DB60AC-F144-C082-0682-42FF930691C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03C8695-BB60-70EE-A275-6222F8083CDF}"/>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411298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15BC-A965-8807-0947-4E261DCCD7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868BC37-1FEA-4368-D03D-785FD1E921E6}"/>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4" name="Footer Placeholder 3">
            <a:extLst>
              <a:ext uri="{FF2B5EF4-FFF2-40B4-BE49-F238E27FC236}">
                <a16:creationId xmlns:a16="http://schemas.microsoft.com/office/drawing/2014/main" id="{E3C76141-1333-B41A-D4A0-D77EB3F945C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07EAF2B-66D3-A080-3D42-0E70DF468CA2}"/>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171166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9C00C-168F-ECCF-F4C9-DB2673CEBAA2}"/>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3" name="Footer Placeholder 2">
            <a:extLst>
              <a:ext uri="{FF2B5EF4-FFF2-40B4-BE49-F238E27FC236}">
                <a16:creationId xmlns:a16="http://schemas.microsoft.com/office/drawing/2014/main" id="{B3A58586-8CEF-CD7C-3DDD-E673FB7D2F8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19188E4-A3A6-60F8-7603-6C1EC00B016F}"/>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183431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1385-38AB-8602-7956-FDADEDD66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82B23DE-A2C1-7FD9-9F38-032DB8FA6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FEB6EFC-7E8F-F1AB-BF9E-80C1DAE18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35B85-FB69-4B36-BA2C-535EAEE411EC}"/>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6" name="Footer Placeholder 5">
            <a:extLst>
              <a:ext uri="{FF2B5EF4-FFF2-40B4-BE49-F238E27FC236}">
                <a16:creationId xmlns:a16="http://schemas.microsoft.com/office/drawing/2014/main" id="{6C3BB313-F580-CCC8-BE74-81A7866C0F0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C969B3-6DCB-883A-EC19-437EB3BAC1F9}"/>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177610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6319-3499-C667-F13B-6664BF443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9F5463B-BBD1-3DD7-E761-A8B1E4A94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22F59E1-7C73-078A-68D9-20CA82B26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75A85-6E28-D893-33AE-BB1646CF0058}"/>
              </a:ext>
            </a:extLst>
          </p:cNvPr>
          <p:cNvSpPr>
            <a:spLocks noGrp="1"/>
          </p:cNvSpPr>
          <p:nvPr>
            <p:ph type="dt" sz="half" idx="10"/>
          </p:nvPr>
        </p:nvSpPr>
        <p:spPr/>
        <p:txBody>
          <a:bodyPr/>
          <a:lstStyle/>
          <a:p>
            <a:fld id="{16E8045B-0E36-41B8-8307-AB6CBCA17F6F}" type="datetimeFigureOut">
              <a:rPr lang="en-AU" smtClean="0"/>
              <a:t>28/05/2024</a:t>
            </a:fld>
            <a:endParaRPr lang="en-AU"/>
          </a:p>
        </p:txBody>
      </p:sp>
      <p:sp>
        <p:nvSpPr>
          <p:cNvPr id="6" name="Footer Placeholder 5">
            <a:extLst>
              <a:ext uri="{FF2B5EF4-FFF2-40B4-BE49-F238E27FC236}">
                <a16:creationId xmlns:a16="http://schemas.microsoft.com/office/drawing/2014/main" id="{EC2E84F3-702C-75D0-F085-2C7E301381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945F85-7C06-B1FF-8234-3A8FDCACABF2}"/>
              </a:ext>
            </a:extLst>
          </p:cNvPr>
          <p:cNvSpPr>
            <a:spLocks noGrp="1"/>
          </p:cNvSpPr>
          <p:nvPr>
            <p:ph type="sldNum" sz="quarter" idx="12"/>
          </p:nvPr>
        </p:nvSpPr>
        <p:spPr/>
        <p:txBody>
          <a:bodyPr/>
          <a:lstStyle/>
          <a:p>
            <a:fld id="{2DABC74D-90F8-44CE-8783-79F3F0BCB94E}" type="slidenum">
              <a:rPr lang="en-AU" smtClean="0"/>
              <a:t>‹#›</a:t>
            </a:fld>
            <a:endParaRPr lang="en-AU"/>
          </a:p>
        </p:txBody>
      </p:sp>
    </p:spTree>
    <p:extLst>
      <p:ext uri="{BB962C8B-B14F-4D97-AF65-F5344CB8AC3E}">
        <p14:creationId xmlns:p14="http://schemas.microsoft.com/office/powerpoint/2010/main" val="264437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48DCE-4C4E-AC81-397A-DB8F80E32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9B23C1-2A38-DDB6-CB0D-A8AAFF786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000669-CAA4-AD98-6D77-C570FFAC9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8045B-0E36-41B8-8307-AB6CBCA17F6F}" type="datetimeFigureOut">
              <a:rPr lang="en-AU" smtClean="0"/>
              <a:t>28/05/2024</a:t>
            </a:fld>
            <a:endParaRPr lang="en-AU"/>
          </a:p>
        </p:txBody>
      </p:sp>
      <p:sp>
        <p:nvSpPr>
          <p:cNvPr id="5" name="Footer Placeholder 4">
            <a:extLst>
              <a:ext uri="{FF2B5EF4-FFF2-40B4-BE49-F238E27FC236}">
                <a16:creationId xmlns:a16="http://schemas.microsoft.com/office/drawing/2014/main" id="{7CFA92B0-F390-4ABE-16E8-B852411D1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D70A659-CCE2-48F8-77DA-DDF092EFA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BC74D-90F8-44CE-8783-79F3F0BCB94E}" type="slidenum">
              <a:rPr lang="en-AU" smtClean="0"/>
              <a:t>‹#›</a:t>
            </a:fld>
            <a:endParaRPr lang="en-AU"/>
          </a:p>
        </p:txBody>
      </p:sp>
    </p:spTree>
    <p:extLst>
      <p:ext uri="{BB962C8B-B14F-4D97-AF65-F5344CB8AC3E}">
        <p14:creationId xmlns:p14="http://schemas.microsoft.com/office/powerpoint/2010/main" val="387223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ustroads.com.au/publications/assessing-fitness-to-drive/ap-g56/drivers-legal-bac-limi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18576-D5AE-EFAC-B1C0-86165B806B64}"/>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600" b="1" dirty="0"/>
              <a:t>TOOLBOX TALK 2023</a:t>
            </a:r>
          </a:p>
        </p:txBody>
      </p:sp>
      <p:pic>
        <p:nvPicPr>
          <p:cNvPr id="5" name="Picture Placeholder 9">
            <a:extLst>
              <a:ext uri="{FF2B5EF4-FFF2-40B4-BE49-F238E27FC236}">
                <a16:creationId xmlns:a16="http://schemas.microsoft.com/office/drawing/2014/main" id="{640BCF95-C4F6-1DE8-E897-52F1F88E9E38}"/>
              </a:ext>
            </a:extLst>
          </p:cNvPr>
          <p:cNvPicPr>
            <a:picLocks noChangeAspect="1"/>
          </p:cNvPicPr>
          <p:nvPr/>
        </p:nvPicPr>
        <p:blipFill>
          <a:blip r:embed="rId2"/>
          <a:srcRect/>
          <a:stretch/>
        </p:blipFill>
        <p:spPr>
          <a:xfrm>
            <a:off x="7973673" y="323273"/>
            <a:ext cx="3220687" cy="5726113"/>
          </a:xfrm>
          <a:prstGeom prst="rect">
            <a:avLst/>
          </a:prstGeom>
          <a:effectLst>
            <a:softEdge rad="25400"/>
          </a:effectLst>
        </p:spPr>
      </p:pic>
      <p:sp>
        <p:nvSpPr>
          <p:cNvPr id="6" name="Title 3">
            <a:extLst>
              <a:ext uri="{FF2B5EF4-FFF2-40B4-BE49-F238E27FC236}">
                <a16:creationId xmlns:a16="http://schemas.microsoft.com/office/drawing/2014/main" id="{1BC82517-3176-F85B-87AD-0ECCB86B9EB2}"/>
              </a:ext>
            </a:extLst>
          </p:cNvPr>
          <p:cNvSpPr txBox="1">
            <a:spLocks/>
          </p:cNvSpPr>
          <p:nvPr/>
        </p:nvSpPr>
        <p:spPr>
          <a:xfrm>
            <a:off x="914513" y="1821827"/>
            <a:ext cx="6254038" cy="4102723"/>
          </a:xfrm>
          <a:prstGeom prst="rect">
            <a:avLst/>
          </a:prstGeom>
          <a:no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dirty="0">
                <a:solidFill>
                  <a:srgbClr val="002776"/>
                </a:solidFill>
                <a:latin typeface="Arial Black" panose="020B0A04020102020204" pitchFamily="34" charset="0"/>
              </a:rPr>
              <a:t>The risks of being impaired by alcohol &amp; other drugs</a:t>
            </a:r>
            <a:br>
              <a:rPr lang="en-US" dirty="0">
                <a:solidFill>
                  <a:srgbClr val="C00000"/>
                </a:solidFill>
                <a:latin typeface="Arial Black" panose="020B0A04020102020204" pitchFamily="34" charset="0"/>
              </a:rPr>
            </a:br>
            <a:endParaRPr lang="en-US" dirty="0">
              <a:solidFill>
                <a:srgbClr val="C00000"/>
              </a:solidFill>
              <a:latin typeface="Arial Black" panose="020B0A04020102020204" pitchFamily="34" charset="0"/>
            </a:endParaRPr>
          </a:p>
        </p:txBody>
      </p:sp>
      <p:sp>
        <p:nvSpPr>
          <p:cNvPr id="2" name="Title 1">
            <a:extLst>
              <a:ext uri="{FF2B5EF4-FFF2-40B4-BE49-F238E27FC236}">
                <a16:creationId xmlns:a16="http://schemas.microsoft.com/office/drawing/2014/main" id="{BF6A3169-E161-BFE4-8BAE-9DDCAFB505E3}"/>
              </a:ext>
            </a:extLst>
          </p:cNvPr>
          <p:cNvSpPr txBox="1">
            <a:spLocks/>
          </p:cNvSpPr>
          <p:nvPr/>
        </p:nvSpPr>
        <p:spPr>
          <a:xfrm>
            <a:off x="838200" y="365126"/>
            <a:ext cx="4587815" cy="9805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BA0C2F"/>
                </a:solidFill>
                <a:latin typeface="Arial Black" panose="020B0A04020102020204" pitchFamily="34" charset="0"/>
              </a:rPr>
              <a:t>Toolbox Talk</a:t>
            </a:r>
            <a:endParaRPr lang="en-AU" dirty="0"/>
          </a:p>
        </p:txBody>
      </p:sp>
    </p:spTree>
    <p:extLst>
      <p:ext uri="{BB962C8B-B14F-4D97-AF65-F5344CB8AC3E}">
        <p14:creationId xmlns:p14="http://schemas.microsoft.com/office/powerpoint/2010/main" val="169557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Issue of alcohol and drugs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Are you aware that being impaired by alcohol and drugs can be categorised as a hazard and poses a potential risk.</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The potential hazards and risks: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Risk to the safety and wellbeing of co-works and the public</a:t>
            </a:r>
          </a:p>
          <a:p>
            <a:pPr lvl="1">
              <a:lnSpc>
                <a:spcPct val="107000"/>
              </a:lnSpc>
              <a:spcAft>
                <a:spcPts val="800"/>
              </a:spcAft>
            </a:pPr>
            <a:r>
              <a:rPr lang="en-AU" sz="2600" b="1" kern="100" dirty="0">
                <a:solidFill>
                  <a:srgbClr val="002776"/>
                </a:solidFill>
                <a:effectLst/>
                <a:latin typeface="Arial" panose="020B0604020202020204" pitchFamily="34" charset="0"/>
                <a:ea typeface="Calibri" panose="020F0502020204030204" pitchFamily="34" charset="0"/>
                <a:cs typeface="Arial" panose="020B0604020202020204" pitchFamily="34" charset="0"/>
              </a:rPr>
              <a:t>Risks of damage to infrastructure (business &amp; public)</a:t>
            </a:r>
          </a:p>
          <a:p>
            <a:pPr lvl="1">
              <a:lnSpc>
                <a:spcPct val="107000"/>
              </a:lnSpc>
              <a:spcAft>
                <a:spcPts val="800"/>
              </a:spcAft>
            </a:pPr>
            <a:r>
              <a:rPr lang="en-AU" sz="2600" b="1" kern="100" dirty="0">
                <a:solidFill>
                  <a:srgbClr val="002776"/>
                </a:solidFill>
                <a:latin typeface="Arial" panose="020B0604020202020204" pitchFamily="34" charset="0"/>
                <a:ea typeface="Calibri" panose="020F0502020204030204" pitchFamily="34" charset="0"/>
                <a:cs typeface="Arial" panose="020B0604020202020204" pitchFamily="34" charset="0"/>
              </a:rPr>
              <a:t>Financial risks to a business due to disruptions caused by an employee</a:t>
            </a:r>
            <a:endParaRPr lang="en-AU" sz="26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206361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Issue of alcohol and drugs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Did you know in Australia that:</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drink driving is responsible for approx. 30% of fatalities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marijuana is the second most common drug found in road fatalities </a:t>
            </a:r>
          </a:p>
          <a:p>
            <a:pPr>
              <a:lnSpc>
                <a:spcPct val="107000"/>
              </a:lnSpc>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Close-up of beer tasting flight">
            <a:extLst>
              <a:ext uri="{FF2B5EF4-FFF2-40B4-BE49-F238E27FC236}">
                <a16:creationId xmlns:a16="http://schemas.microsoft.com/office/drawing/2014/main" id="{8E65636B-B58A-5DD6-6B63-30286CFED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101" y="3804970"/>
            <a:ext cx="3353798" cy="2238838"/>
          </a:xfrm>
          <a:prstGeom prst="rect">
            <a:avLst/>
          </a:prstGeom>
        </p:spPr>
      </p:pic>
    </p:spTree>
    <p:extLst>
      <p:ext uri="{BB962C8B-B14F-4D97-AF65-F5344CB8AC3E}">
        <p14:creationId xmlns:p14="http://schemas.microsoft.com/office/powerpoint/2010/main" val="354554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sz="4400" dirty="0">
                <a:solidFill>
                  <a:srgbClr val="BA0C2F"/>
                </a:solidFill>
                <a:latin typeface="Arial Black" panose="020B0A04020102020204" pitchFamily="34" charset="0"/>
              </a:rPr>
              <a:t>Substance Abuse Implications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Consumption of alcohol &amp; drugs impair a person’s ability to:</a:t>
            </a:r>
          </a:p>
          <a:p>
            <a:pPr lvl="1">
              <a:lnSpc>
                <a:spcPct val="107000"/>
              </a:lnSpc>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Drive safely</a:t>
            </a:r>
          </a:p>
          <a:p>
            <a:pPr lvl="1">
              <a:lnSpc>
                <a:spcPct val="107000"/>
              </a:lnSpc>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Leads to decreased co-ordination</a:t>
            </a:r>
          </a:p>
          <a:p>
            <a:pPr lvl="1">
              <a:lnSpc>
                <a:spcPct val="107000"/>
              </a:lnSpc>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slow reaction times</a:t>
            </a:r>
          </a:p>
          <a:p>
            <a:pPr lvl="1">
              <a:lnSpc>
                <a:spcPct val="107000"/>
              </a:lnSpc>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Impaired judgement</a:t>
            </a:r>
          </a:p>
          <a:p>
            <a:pPr lvl="1">
              <a:lnSpc>
                <a:spcPct val="107000"/>
              </a:lnSpc>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Increased risk of accidents on the road</a:t>
            </a:r>
          </a:p>
          <a:p>
            <a:pPr marL="0" indent="0">
              <a:lnSpc>
                <a:spcPct val="107000"/>
              </a:lnSpc>
              <a:buNone/>
            </a:pPr>
            <a:endParaRPr lang="en-AU" b="1" i="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r>
              <a:rPr lang="en-AU" b="1" i="1" dirty="0">
                <a:solidFill>
                  <a:srgbClr val="002776"/>
                </a:solidFill>
                <a:latin typeface="Arial" panose="020B0604020202020204" pitchFamily="34" charset="0"/>
                <a:ea typeface="Calibri" panose="020F0502020204030204" pitchFamily="34" charset="0"/>
                <a:cs typeface="Arial" panose="020B0604020202020204" pitchFamily="34" charset="0"/>
              </a:rPr>
              <a:t>Refrain from driving the influence to ensure safety of oneself and others on the road.</a:t>
            </a: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179141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consequences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Impairment from alcohol or drug use can cause changes in body and mind.  </a:t>
            </a:r>
          </a:p>
          <a:p>
            <a:pPr marL="0" indent="0">
              <a:lnSpc>
                <a:spcPct val="107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Negative impacts whilst driving:</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impaired co-ordination</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impaired judgement, thinking and decision making</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reduced reaction times – decrease motor co-ordination and sensory perception</a:t>
            </a: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60745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consequences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psychological or stress related effects, such as mood swings and personality changes</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increased risk of accidents</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legal consequences</a:t>
            </a:r>
          </a:p>
          <a:p>
            <a:pPr marL="800100" lvl="1"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potential harm to oneself and others on the road</a:t>
            </a: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229387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consequences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Blood Alcohol Concentration (BAC) is a measure of grams of alcohol in the body per 100 millilitres of blood.  Australia has strict laws around driving under the influence of alcohol.</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Note:  Each state and territory in Australia have a Driver’s legal BAC limit for heavy vehicle drivers.</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hlinkClick r:id="rId3"/>
              </a:rPr>
              <a:t>Austroads – Appendix 4 Driver’s legal BAC limits</a:t>
            </a: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5" name="Picture 4" descr="A bottle and glass of wine&#10;&#10;Description automatically generated">
            <a:extLst>
              <a:ext uri="{FF2B5EF4-FFF2-40B4-BE49-F238E27FC236}">
                <a16:creationId xmlns:a16="http://schemas.microsoft.com/office/drawing/2014/main" id="{897F8D88-92D4-039B-D099-EF4548FC9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231" y="3475405"/>
            <a:ext cx="1504954" cy="2905392"/>
          </a:xfrm>
          <a:prstGeom prst="rect">
            <a:avLst/>
          </a:prstGeom>
        </p:spPr>
      </p:pic>
    </p:spTree>
    <p:extLst>
      <p:ext uri="{BB962C8B-B14F-4D97-AF65-F5344CB8AC3E}">
        <p14:creationId xmlns:p14="http://schemas.microsoft.com/office/powerpoint/2010/main" val="380218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consequences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fontScale="92500"/>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Alcohol and drugs impair the mental capability of a person and therefore effect their driving ability.</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Professional drivers it is illegal to drive a vehicle while impaired by drugs, including prescription drugs and OTC medicines.</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Marijuana</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Evidence shows marijuana </a:t>
            </a:r>
            <a:b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use can increase a motor vehicle crash</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Impairs driving performance, cognitive functions and increase risk of crash</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A purple car with black wheels&#10;&#10;Description automatically generated">
            <a:extLst>
              <a:ext uri="{FF2B5EF4-FFF2-40B4-BE49-F238E27FC236}">
                <a16:creationId xmlns:a16="http://schemas.microsoft.com/office/drawing/2014/main" id="{3B332DB8-732C-B443-4AF0-6D64762AB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696" y="3429000"/>
            <a:ext cx="5628361" cy="1216263"/>
          </a:xfrm>
          <a:prstGeom prst="rect">
            <a:avLst/>
          </a:prstGeom>
        </p:spPr>
      </p:pic>
    </p:spTree>
    <p:extLst>
      <p:ext uri="{BB962C8B-B14F-4D97-AF65-F5344CB8AC3E}">
        <p14:creationId xmlns:p14="http://schemas.microsoft.com/office/powerpoint/2010/main" val="417226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lnSpcReduction="10000"/>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Side effects of prescription medical and OTC medication are:</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Drowsiness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Shakiness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Blurry vision</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Slower reaction times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Poor co-ordination</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Confusion and difficulty to concentrate</a:t>
            </a:r>
          </a:p>
          <a:p>
            <a:pPr marL="0" indent="0" algn="ctr">
              <a:lnSpc>
                <a:spcPct val="107000"/>
              </a:lnSpc>
              <a:spcAft>
                <a:spcPts val="800"/>
              </a:spcAft>
              <a:buNone/>
            </a:pPr>
            <a:r>
              <a:rPr lang="en-AU" sz="3000" b="1" dirty="0">
                <a:solidFill>
                  <a:srgbClr val="C00000"/>
                </a:solidFill>
                <a:latin typeface="Arial" panose="020B0604020202020204" pitchFamily="34" charset="0"/>
                <a:ea typeface="Calibri" panose="020F0502020204030204" pitchFamily="34" charset="0"/>
                <a:cs typeface="Arial" panose="020B0604020202020204" pitchFamily="34" charset="0"/>
              </a:rPr>
              <a:t>It is estimate 1 in 4 Australian drivers </a:t>
            </a:r>
            <a:br>
              <a:rPr lang="en-AU" sz="3000" b="1"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AU" sz="3000" b="1" dirty="0">
                <a:solidFill>
                  <a:srgbClr val="C00000"/>
                </a:solidFill>
                <a:latin typeface="Arial" panose="020B0604020202020204" pitchFamily="34" charset="0"/>
                <a:ea typeface="Calibri" panose="020F0502020204030204" pitchFamily="34" charset="0"/>
                <a:cs typeface="Arial" panose="020B0604020202020204" pitchFamily="34" charset="0"/>
              </a:rPr>
              <a:t>ignore medication labels</a:t>
            </a:r>
          </a:p>
          <a:p>
            <a:pPr lvl="1">
              <a:lnSpc>
                <a:spcPct val="107000"/>
              </a:lnSpc>
              <a:spcAft>
                <a:spcPts val="800"/>
              </a:spcAft>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Prescription drugs side effects</a:t>
            </a:r>
            <a:endParaRPr lang="en-AU" dirty="0"/>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grpSp>
        <p:nvGrpSpPr>
          <p:cNvPr id="10" name="Group 9">
            <a:extLst>
              <a:ext uri="{FF2B5EF4-FFF2-40B4-BE49-F238E27FC236}">
                <a16:creationId xmlns:a16="http://schemas.microsoft.com/office/drawing/2014/main" id="{6F8DD9B4-3464-6F76-FC64-E15570266170}"/>
              </a:ext>
            </a:extLst>
          </p:cNvPr>
          <p:cNvGrpSpPr/>
          <p:nvPr/>
        </p:nvGrpSpPr>
        <p:grpSpPr>
          <a:xfrm>
            <a:off x="9309969" y="5215787"/>
            <a:ext cx="2043831" cy="1205631"/>
            <a:chOff x="8395569" y="3428999"/>
            <a:chExt cx="2043831" cy="1205631"/>
          </a:xfrm>
        </p:grpSpPr>
        <p:pic>
          <p:nvPicPr>
            <p:cNvPr id="7" name="Graphic 6" descr="Group of men outline">
              <a:extLst>
                <a:ext uri="{FF2B5EF4-FFF2-40B4-BE49-F238E27FC236}">
                  <a16:creationId xmlns:a16="http://schemas.microsoft.com/office/drawing/2014/main" id="{6AFEB324-7BE3-5616-CA1D-813B10E22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3769" y="3428999"/>
              <a:ext cx="1205631" cy="1205631"/>
            </a:xfrm>
            <a:prstGeom prst="rect">
              <a:avLst/>
            </a:prstGeom>
          </p:spPr>
        </p:pic>
        <p:pic>
          <p:nvPicPr>
            <p:cNvPr id="9" name="Graphic 8" descr="Man with solid fill">
              <a:extLst>
                <a:ext uri="{FF2B5EF4-FFF2-40B4-BE49-F238E27FC236}">
                  <a16:creationId xmlns:a16="http://schemas.microsoft.com/office/drawing/2014/main" id="{13E67956-48BF-B9CD-7389-D96B71A27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5569" y="3428999"/>
              <a:ext cx="1112729" cy="1112729"/>
            </a:xfrm>
            <a:prstGeom prst="rect">
              <a:avLst/>
            </a:prstGeom>
          </p:spPr>
        </p:pic>
      </p:grpSp>
    </p:spTree>
    <p:extLst>
      <p:ext uri="{BB962C8B-B14F-4D97-AF65-F5344CB8AC3E}">
        <p14:creationId xmlns:p14="http://schemas.microsoft.com/office/powerpoint/2010/main" val="272573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Business’s COR duty</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fontScale="92500" lnSpcReduction="10000"/>
          </a:bodyPr>
          <a:lstStyle/>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Businesses who undertake transport activities have a duty of care under Chain of Responsibility and should conduct a risk assessment to evaluate potential risks related to impaired workers.</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They must:</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Understand and support final risk assessment and put necessary controls in place to reduce risks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Adequate financial, human and other resources to implement these risks controls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Actively engage in monitoring and evaluation efficiency of controls and encourage continued safe business practices</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30785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Everyone duty</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gn="ctr">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It is the duty of employers and executives to ensure and oversee employees to prevent impairment by alcohol and drugs, which could jeopardise their safety or that of others</a:t>
            </a:r>
          </a:p>
          <a:p>
            <a:pPr marL="0" indent="0" algn="ctr">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As an employee you are responsible for your own safety as well as that of your co-workers and any other individuals</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75873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sz="4400" dirty="0">
                <a:solidFill>
                  <a:srgbClr val="BA0C2F"/>
                </a:solidFill>
                <a:latin typeface="Arial Black" panose="020B0A04020102020204" pitchFamily="34" charset="0"/>
              </a:rPr>
              <a:t>Overview</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Impact of substance abuse</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Safety risks in driving with substance abuse </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Misuse of alcohol and drugs</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How alcohol and drugs impact on your driving ability</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Consequences of alcohol and drugs</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Physical signs of substance abuse</a:t>
            </a:r>
          </a:p>
          <a:p>
            <a:pPr marL="800100" lvl="1" indent="-342900">
              <a:lnSpc>
                <a:spcPct val="107000"/>
              </a:lnSpc>
              <a:buFont typeface="Symbol" panose="05050102010706020507" pitchFamily="18" charset="2"/>
              <a:buChar char=""/>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How can a business monitor and address substance abuse in the workplace</a:t>
            </a: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7856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a:solidFill>
                  <a:srgbClr val="BA0C2F"/>
                </a:solidFill>
                <a:latin typeface="Arial Black" panose="020B0A04020102020204" pitchFamily="34" charset="0"/>
              </a:rPr>
              <a:t>Reducing risks of drink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As a driver, if you plan to drink don’t drive, reduce the risk of driving by planning:</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Designate a sober driver</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Use public transport, </a:t>
            </a:r>
            <a:r>
              <a:rPr lang="en-AU" sz="2600" b="1" dirty="0" err="1">
                <a:solidFill>
                  <a:srgbClr val="002776"/>
                </a:solidFill>
                <a:latin typeface="Arial" panose="020B0604020202020204" pitchFamily="34" charset="0"/>
                <a:ea typeface="Calibri" panose="020F0502020204030204" pitchFamily="34" charset="0"/>
                <a:cs typeface="Arial" panose="020B0604020202020204" pitchFamily="34" charset="0"/>
              </a:rPr>
              <a:t>eg</a:t>
            </a: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taxi or uber</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Book accommodation and stay overnight</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A red sign with white text&#10;&#10;Description automatically generated">
            <a:extLst>
              <a:ext uri="{FF2B5EF4-FFF2-40B4-BE49-F238E27FC236}">
                <a16:creationId xmlns:a16="http://schemas.microsoft.com/office/drawing/2014/main" id="{01EA8A29-9180-658E-A3AA-2A7959EB3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786" y="3270025"/>
            <a:ext cx="2773049" cy="2396617"/>
          </a:xfrm>
          <a:prstGeom prst="rect">
            <a:avLst/>
          </a:prstGeom>
        </p:spPr>
      </p:pic>
    </p:spTree>
    <p:extLst>
      <p:ext uri="{BB962C8B-B14F-4D97-AF65-F5344CB8AC3E}">
        <p14:creationId xmlns:p14="http://schemas.microsoft.com/office/powerpoint/2010/main" val="366154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a:solidFill>
                  <a:srgbClr val="BA0C2F"/>
                </a:solidFill>
                <a:latin typeface="Arial Black" panose="020B0A04020102020204" pitchFamily="34" charset="0"/>
              </a:rPr>
              <a:t>Reducing risks of drink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After a “big night” of drinking, remember it has been proven than alcohol can stay in a person’s system for 72 hours.</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If you have drank too much and must go to work, then</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use public transport</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If you operate any vehicle for work, </a:t>
            </a:r>
            <a:r>
              <a:rPr lang="en-AU" b="1" dirty="0" err="1">
                <a:solidFill>
                  <a:srgbClr val="002776"/>
                </a:solidFill>
                <a:latin typeface="Arial" panose="020B0604020202020204" pitchFamily="34" charset="0"/>
                <a:ea typeface="Calibri" panose="020F0502020204030204" pitchFamily="34" charset="0"/>
                <a:cs typeface="Arial" panose="020B0604020202020204" pitchFamily="34" charset="0"/>
              </a:rPr>
              <a:t>eg</a:t>
            </a: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heavy vehicle and find you are still under the influence</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Take leave or organise someone else to fill in your shift</a:t>
            </a: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95120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a:solidFill>
                  <a:srgbClr val="BA0C2F"/>
                </a:solidFill>
                <a:latin typeface="Arial Black" panose="020B0A04020102020204" pitchFamily="34" charset="0"/>
              </a:rPr>
              <a:t>Reducing risks of drink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Reason why you should not drink and drive:</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Alcohol impairs ability to drive, slows your co-ordination, judgement and reaction times</a:t>
            </a:r>
          </a:p>
          <a:p>
            <a:pPr lvl="1">
              <a:lnSpc>
                <a:spcPct val="107000"/>
              </a:lnSpc>
              <a:spcAft>
                <a:spcPts val="800"/>
              </a:spcAft>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Mixing alcohol and drugs can amplify the impairing effects of each drug a person has consumed</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Driving under the influence not only puts lives at risk but also jeopardises your job, has legal consequences, and can impact on the reputation of your employer</a:t>
            </a: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426476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Risk of drugs and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fontScale="92500" lnSpcReduction="20000"/>
          </a:bodyPr>
          <a:lstStyle/>
          <a:p>
            <a:pPr marL="0" indent="0">
              <a:lnSpc>
                <a:spcPct val="107000"/>
              </a:lnSpc>
              <a:spcAft>
                <a:spcPts val="800"/>
              </a:spcAft>
              <a:buNone/>
            </a:pPr>
            <a: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t>Any type of drugs can impair the mental capacity of a person, whether it is prescription or OTC medicines and the misuse of illegal drugs.</a:t>
            </a:r>
          </a:p>
          <a:p>
            <a:pPr lvl="1">
              <a:lnSpc>
                <a:spcPct val="107000"/>
              </a:lnSpc>
              <a:spcAft>
                <a:spcPts val="800"/>
              </a:spcAft>
            </a:pPr>
            <a:r>
              <a:rPr lang="en-AU" sz="2800" b="1" dirty="0">
                <a:solidFill>
                  <a:srgbClr val="002776"/>
                </a:solidFill>
                <a:latin typeface="Arial" panose="020B0604020202020204" pitchFamily="34" charset="0"/>
                <a:ea typeface="Calibri" panose="020F0502020204030204" pitchFamily="34" charset="0"/>
                <a:cs typeface="Arial" panose="020B0604020202020204" pitchFamily="34" charset="0"/>
              </a:rPr>
              <a:t>Always read and follow all warning labels before driving and note the warnings against “operating heavy machinery” includes driving a vehicle.</a:t>
            </a:r>
          </a:p>
          <a:p>
            <a:pPr marL="0" indent="0">
              <a:lnSpc>
                <a:spcPct val="107000"/>
              </a:lnSpc>
              <a:spcAft>
                <a:spcPts val="800"/>
              </a:spcAft>
              <a:buNone/>
            </a:pPr>
            <a: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t>Illegal drugs such as marijuana, ecstasy, cocaine </a:t>
            </a:r>
            <a:b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t>and methamphetamine can cause different </a:t>
            </a:r>
            <a:b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3000" b="1" dirty="0">
                <a:solidFill>
                  <a:srgbClr val="002776"/>
                </a:solidFill>
                <a:latin typeface="Arial" panose="020B0604020202020204" pitchFamily="34" charset="0"/>
                <a:ea typeface="Calibri" panose="020F0502020204030204" pitchFamily="34" charset="0"/>
                <a:cs typeface="Arial" panose="020B0604020202020204" pitchFamily="34" charset="0"/>
              </a:rPr>
              <a:t>reactions that can affect driving.</a:t>
            </a:r>
          </a:p>
          <a:p>
            <a:pPr lvl="1">
              <a:lnSpc>
                <a:spcPct val="107000"/>
              </a:lnSpc>
              <a:spcAft>
                <a:spcPts val="800"/>
              </a:spcAft>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A no drugs sign&#10;&#10;Description automatically generated">
            <a:extLst>
              <a:ext uri="{FF2B5EF4-FFF2-40B4-BE49-F238E27FC236}">
                <a16:creationId xmlns:a16="http://schemas.microsoft.com/office/drawing/2014/main" id="{F8CEDF2F-AA2C-3779-FD36-F6E0ADCC3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416" y="3661238"/>
            <a:ext cx="2816584" cy="2816584"/>
          </a:xfrm>
          <a:prstGeom prst="rect">
            <a:avLst/>
          </a:prstGeom>
        </p:spPr>
      </p:pic>
    </p:spTree>
    <p:extLst>
      <p:ext uri="{BB962C8B-B14F-4D97-AF65-F5344CB8AC3E}">
        <p14:creationId xmlns:p14="http://schemas.microsoft.com/office/powerpoint/2010/main" val="274862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Risk of drugs and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Some illegal drugs side effects are:</a:t>
            </a:r>
          </a:p>
          <a:p>
            <a:pPr marL="342900" lvl="0"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Marijuana (cannabis), and other drugs can impair the ability to drive because they slow coordination, judgment, and reaction times.</a:t>
            </a:r>
          </a:p>
          <a:p>
            <a:pPr marL="342900" lvl="0"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Cocaine and methamphetamine can make drivers more aggressive and reckless.</a:t>
            </a:r>
          </a:p>
          <a:p>
            <a:pPr marL="342900" lvl="0"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Using two or more drugs at the same time, including alcohol, can amplify the impairing effects of each drug a person has consumed</a:t>
            </a:r>
          </a:p>
          <a:p>
            <a:pPr lvl="1">
              <a:lnSpc>
                <a:spcPct val="107000"/>
              </a:lnSpc>
              <a:spcAft>
                <a:spcPts val="800"/>
              </a:spcAft>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9432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Risk of drugs and driving</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gn="ctr">
              <a:lnSpc>
                <a:spcPct val="107000"/>
              </a:lnSpc>
              <a:spcAft>
                <a:spcPts val="800"/>
              </a:spcAft>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Even if medicinal marijuana has been prescribed by a GP, it still can impair driving and driving under its influence is an offence</a:t>
            </a:r>
          </a:p>
          <a:p>
            <a:pPr lvl="1">
              <a:lnSpc>
                <a:spcPct val="107000"/>
              </a:lnSpc>
              <a:spcAft>
                <a:spcPts val="800"/>
              </a:spcAft>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148446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Important to remember</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gn="ctr">
              <a:lnSpc>
                <a:spcPct val="107000"/>
              </a:lnSpc>
              <a:spcAft>
                <a:spcPts val="800"/>
              </a:spcAft>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Under the HVNL a person must be fit to drive a heavy vehicle, they must be physical and mentally fit to drive the vehicle and not be affected by alcohol or drugs</a:t>
            </a:r>
          </a:p>
          <a:p>
            <a:pPr lvl="1">
              <a:lnSpc>
                <a:spcPct val="107000"/>
              </a:lnSpc>
              <a:spcAft>
                <a:spcPts val="800"/>
              </a:spcAft>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2847848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signs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Examples of noticeable physical signs of someone affected by substance abuse:</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Glassy or bloodshot eyes</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Smell of alcohol or drugs (for example, marijuana) on the breath or clothes</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Slurred or incoherent speech and talking too loud or too fast</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Lowered inhibitions – doing or saying inappropriate things</a:t>
            </a:r>
          </a:p>
          <a:p>
            <a:pPr marL="800100" lvl="1"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Impaired coordination or motor skills – poor balance and clumsiness</a:t>
            </a: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413916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Substance abuse signs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Examples continued:</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Sense of confusion, appears lethargic or “spaced out”</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Memory problems or problems concentrating</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General personality changes or mood swings, </a:t>
            </a:r>
            <a:b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irritability or outbursts additionally, for drugs:</a:t>
            </a:r>
            <a:b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periods of hyperactivity (“wired”), agitation or</a:t>
            </a:r>
            <a:b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giddiness</a:t>
            </a:r>
            <a:b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b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appears fearful, anxious or paranoid.</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Near miss incidents</a:t>
            </a:r>
          </a:p>
          <a:p>
            <a:pPr marL="800100" lvl="1"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Habitual lateness and frequent absences</a:t>
            </a: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A person driving a truck&#10;&#10;Description automatically generated">
            <a:extLst>
              <a:ext uri="{FF2B5EF4-FFF2-40B4-BE49-F238E27FC236}">
                <a16:creationId xmlns:a16="http://schemas.microsoft.com/office/drawing/2014/main" id="{0F4C6B53-03D7-52B1-B276-1485266F6C21}"/>
              </a:ext>
            </a:extLst>
          </p:cNvPr>
          <p:cNvPicPr>
            <a:picLocks noChangeAspect="1"/>
          </p:cNvPicPr>
          <p:nvPr/>
        </p:nvPicPr>
        <p:blipFill rotWithShape="1">
          <a:blip r:embed="rId4">
            <a:extLst>
              <a:ext uri="{28A0092B-C50C-407E-A947-70E740481C1C}">
                <a14:useLocalDpi xmlns:a14="http://schemas.microsoft.com/office/drawing/2010/main" val="0"/>
              </a:ext>
            </a:extLst>
          </a:blip>
          <a:srcRect l="45243" t="1" b="36511"/>
          <a:stretch/>
        </p:blipFill>
        <p:spPr>
          <a:xfrm>
            <a:off x="9594937" y="2551808"/>
            <a:ext cx="2597063" cy="3966556"/>
          </a:xfrm>
          <a:prstGeom prst="rect">
            <a:avLst/>
          </a:prstGeom>
        </p:spPr>
      </p:pic>
    </p:spTree>
    <p:extLst>
      <p:ext uri="{BB962C8B-B14F-4D97-AF65-F5344CB8AC3E}">
        <p14:creationId xmlns:p14="http://schemas.microsoft.com/office/powerpoint/2010/main" val="107369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Addressing substance abuse</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Some things a business can do to monitor and address alcohol and drug use by:</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implement policies and procedures related to alcohol and drug use, </a:t>
            </a:r>
            <a:r>
              <a:rPr lang="en-AU" sz="2600" b="1" dirty="0" err="1">
                <a:solidFill>
                  <a:srgbClr val="002776"/>
                </a:solidFill>
                <a:latin typeface="Arial" panose="020B0604020202020204" pitchFamily="34" charset="0"/>
                <a:ea typeface="Calibri" panose="020F0502020204030204" pitchFamily="34" charset="0"/>
                <a:cs typeface="Arial" panose="020B0604020202020204" pitchFamily="34" charset="0"/>
              </a:rPr>
              <a:t>eg</a:t>
            </a: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drug and alcohol policy</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conduct regular training for employees on the risks and consequences of substance abuse</a:t>
            </a:r>
          </a:p>
          <a:p>
            <a:pPr marL="800100" lvl="1"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provide resources for employees seeking help with addiction, and enforce consequences for violations of the company's substance abuse policies</a:t>
            </a: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290719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sz="4400" dirty="0">
                <a:solidFill>
                  <a:srgbClr val="BA0C2F"/>
                </a:solidFill>
                <a:latin typeface="Arial Black" panose="020B0A04020102020204" pitchFamily="34" charset="0"/>
              </a:rPr>
              <a:t>What is substance abuse</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971550" y="1440612"/>
            <a:ext cx="9782175" cy="5084880"/>
          </a:xfrm>
        </p:spPr>
        <p:txBody>
          <a:bodyPr>
            <a:normAutofit/>
          </a:bodyPr>
          <a:lstStyle/>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involves overuse (often to dangerous levels) of alcohol, tobacco or other drugs. </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Substance abuse </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can also be called </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substance use disorder.</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7" name="Picture 6" descr="A hand holding a bottle of alcohol and keys&#10;&#10;Description automatically generated">
            <a:extLst>
              <a:ext uri="{FF2B5EF4-FFF2-40B4-BE49-F238E27FC236}">
                <a16:creationId xmlns:a16="http://schemas.microsoft.com/office/drawing/2014/main" id="{1B2EA69B-08BE-9357-D2F7-42CB62C63B6D}"/>
              </a:ext>
            </a:extLst>
          </p:cNvPr>
          <p:cNvPicPr>
            <a:picLocks noChangeAspect="1"/>
          </p:cNvPicPr>
          <p:nvPr/>
        </p:nvPicPr>
        <p:blipFill rotWithShape="1">
          <a:blip r:embed="rId4">
            <a:extLst>
              <a:ext uri="{28A0092B-C50C-407E-A947-70E740481C1C}">
                <a14:useLocalDpi xmlns:a14="http://schemas.microsoft.com/office/drawing/2010/main" val="0"/>
              </a:ext>
            </a:extLst>
          </a:blip>
          <a:srcRect t="16515"/>
          <a:stretch/>
        </p:blipFill>
        <p:spPr>
          <a:xfrm>
            <a:off x="388308" y="1956456"/>
            <a:ext cx="2917886" cy="4346590"/>
          </a:xfrm>
          <a:prstGeom prst="rect">
            <a:avLst/>
          </a:prstGeom>
        </p:spPr>
      </p:pic>
      <p:pic>
        <p:nvPicPr>
          <p:cNvPr id="9" name="Picture 8" descr="A close-up of a marijuana leaf&#10;&#10;Description automatically generated">
            <a:extLst>
              <a:ext uri="{FF2B5EF4-FFF2-40B4-BE49-F238E27FC236}">
                <a16:creationId xmlns:a16="http://schemas.microsoft.com/office/drawing/2014/main" id="{9E9EE088-A051-F124-68D6-99D8EF5EF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5460" y="2788321"/>
            <a:ext cx="3606896" cy="3606896"/>
          </a:xfrm>
          <a:prstGeom prst="rect">
            <a:avLst/>
          </a:prstGeom>
        </p:spPr>
      </p:pic>
    </p:spTree>
    <p:extLst>
      <p:ext uri="{BB962C8B-B14F-4D97-AF65-F5344CB8AC3E}">
        <p14:creationId xmlns:p14="http://schemas.microsoft.com/office/powerpoint/2010/main" val="356971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Addressing substance abuse</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err="1">
                <a:solidFill>
                  <a:srgbClr val="002776"/>
                </a:solidFill>
                <a:latin typeface="Arial" panose="020B0604020202020204" pitchFamily="34" charset="0"/>
                <a:ea typeface="Calibri" panose="020F0502020204030204" pitchFamily="34" charset="0"/>
                <a:cs typeface="Arial" panose="020B0604020202020204" pitchFamily="34" charset="0"/>
              </a:rPr>
              <a:t>Con’t</a:t>
            </a: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create a supportive and open environment where employees feel comfortable discussing any issues related to alcohol and drug use</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conduct a fitness for work assessment that includes physical and cognitive physical activities</a:t>
            </a:r>
          </a:p>
          <a:p>
            <a:pPr marL="800100" lvl="1" indent="-342900">
              <a:lnSpc>
                <a:spcPct val="107000"/>
              </a:lnSpc>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implementing a drug and alcohol screening program</a:t>
            </a:r>
          </a:p>
          <a:p>
            <a:pPr marL="800100" lvl="1"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recommend counselling and support, </a:t>
            </a:r>
            <a:r>
              <a:rPr lang="en-AU" sz="2600" b="1" dirty="0" err="1">
                <a:solidFill>
                  <a:srgbClr val="002776"/>
                </a:solidFill>
                <a:latin typeface="Arial" panose="020B0604020202020204" pitchFamily="34" charset="0"/>
                <a:ea typeface="Calibri" panose="020F0502020204030204" pitchFamily="34" charset="0"/>
                <a:cs typeface="Arial" panose="020B0604020202020204" pitchFamily="34" charset="0"/>
              </a:rPr>
              <a:t>eg</a:t>
            </a: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  employee assistance program</a:t>
            </a: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113230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Addressing substance abuse</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err="1">
                <a:solidFill>
                  <a:srgbClr val="002776"/>
                </a:solidFill>
                <a:latin typeface="Arial" panose="020B0604020202020204" pitchFamily="34" charset="0"/>
                <a:ea typeface="Calibri" panose="020F0502020204030204" pitchFamily="34" charset="0"/>
                <a:cs typeface="Arial" panose="020B0604020202020204" pitchFamily="34" charset="0"/>
              </a:rPr>
              <a:t>Con’t</a:t>
            </a: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rPr>
              <a:t>use your daily vehicle checklist where there is a series of questions to check the driver’s fitness to drive (see below)</a:t>
            </a:r>
          </a:p>
          <a:p>
            <a:pPr marL="457200" lvl="1" indent="0">
              <a:lnSpc>
                <a:spcPct val="107000"/>
              </a:lnSpc>
              <a:spcAft>
                <a:spcPts val="800"/>
              </a:spcAft>
              <a:buNone/>
            </a:pPr>
            <a:endParaRPr lang="en-AU" sz="26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graphicFrame>
        <p:nvGraphicFramePr>
          <p:cNvPr id="11" name="Object 10">
            <a:extLst>
              <a:ext uri="{FF2B5EF4-FFF2-40B4-BE49-F238E27FC236}">
                <a16:creationId xmlns:a16="http://schemas.microsoft.com/office/drawing/2014/main" id="{E624638E-F657-EA95-2AB5-169213A03556}"/>
              </a:ext>
            </a:extLst>
          </p:cNvPr>
          <p:cNvGraphicFramePr>
            <a:graphicFrameLocks noChangeAspect="1"/>
          </p:cNvGraphicFramePr>
          <p:nvPr>
            <p:extLst>
              <p:ext uri="{D42A27DB-BD31-4B8C-83A1-F6EECF244321}">
                <p14:modId xmlns:p14="http://schemas.microsoft.com/office/powerpoint/2010/main" val="3694258184"/>
              </p:ext>
            </p:extLst>
          </p:nvPr>
        </p:nvGraphicFramePr>
        <p:xfrm>
          <a:off x="1869214" y="3291213"/>
          <a:ext cx="8453571" cy="2763983"/>
        </p:xfrm>
        <a:graphic>
          <a:graphicData uri="http://schemas.openxmlformats.org/presentationml/2006/ole">
            <mc:AlternateContent xmlns:mc="http://schemas.openxmlformats.org/markup-compatibility/2006">
              <mc:Choice xmlns:v="urn:schemas-microsoft-com:vml" Requires="v">
                <p:oleObj name="Document" r:id="rId4" imgW="5728906" imgH="1872521" progId="Word.Document.12">
                  <p:embed/>
                </p:oleObj>
              </mc:Choice>
              <mc:Fallback>
                <p:oleObj name="Document" r:id="rId4" imgW="5728906" imgH="1872521" progId="Word.Document.12">
                  <p:embed/>
                  <p:pic>
                    <p:nvPicPr>
                      <p:cNvPr id="0" name=""/>
                      <p:cNvPicPr/>
                      <p:nvPr/>
                    </p:nvPicPr>
                    <p:blipFill>
                      <a:blip r:embed="rId5"/>
                      <a:stretch>
                        <a:fillRect/>
                      </a:stretch>
                    </p:blipFill>
                    <p:spPr>
                      <a:xfrm>
                        <a:off x="1869214" y="3291213"/>
                        <a:ext cx="8453571" cy="2763983"/>
                      </a:xfrm>
                      <a:prstGeom prst="rect">
                        <a:avLst/>
                      </a:prstGeom>
                    </p:spPr>
                  </p:pic>
                </p:oleObj>
              </mc:Fallback>
            </mc:AlternateContent>
          </a:graphicData>
        </a:graphic>
      </p:graphicFrame>
    </p:spTree>
    <p:extLst>
      <p:ext uri="{BB962C8B-B14F-4D97-AF65-F5344CB8AC3E}">
        <p14:creationId xmlns:p14="http://schemas.microsoft.com/office/powerpoint/2010/main" val="86635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sz="4400" dirty="0">
                <a:solidFill>
                  <a:srgbClr val="BA0C2F"/>
                </a:solidFill>
                <a:latin typeface="Arial Black" panose="020B0A04020102020204" pitchFamily="34" charset="0"/>
              </a:rPr>
              <a:t>Questions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4496844" y="1440612"/>
            <a:ext cx="6856956" cy="5084880"/>
          </a:xfrm>
        </p:spPr>
        <p:txBody>
          <a:bodyPr>
            <a:normAutofit/>
          </a:bodyPr>
          <a:lstStyle/>
          <a:p>
            <a:pPr marL="0" indent="0" algn="ctr">
              <a:lnSpc>
                <a:spcPct val="107000"/>
              </a:lnSpc>
              <a:spcAft>
                <a:spcPts val="800"/>
              </a:spcAft>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Being impaired by alcohol and drugs can be </a:t>
            </a:r>
          </a:p>
          <a:p>
            <a:pPr marL="0" indent="0" algn="ctr">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categorised as </a:t>
            </a:r>
          </a:p>
          <a:p>
            <a:pPr marL="0" indent="0" algn="ctr">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 hazard and poses a potential risk</a:t>
            </a:r>
          </a:p>
          <a:p>
            <a:pPr marL="0" indent="0" algn="ctr">
              <a:lnSpc>
                <a:spcPct val="107000"/>
              </a:lnSpc>
              <a:spcAft>
                <a:spcPts val="800"/>
              </a:spcAft>
              <a:buNone/>
            </a:pPr>
            <a:endParaRPr lang="en-AU" sz="3200"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8" name="Picture 7" descr="A red and white logo&#10;&#10;Description automatically generated with low confidence">
            <a:extLst>
              <a:ext uri="{FF2B5EF4-FFF2-40B4-BE49-F238E27FC236}">
                <a16:creationId xmlns:a16="http://schemas.microsoft.com/office/drawing/2014/main" id="{479F28D8-5C9A-E512-75FD-E428E4FFC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pic>
        <p:nvPicPr>
          <p:cNvPr id="5" name="Picture 4" descr="A bottle of poison with a skull and crossbones label&#10;&#10;Description automatically generated">
            <a:extLst>
              <a:ext uri="{FF2B5EF4-FFF2-40B4-BE49-F238E27FC236}">
                <a16:creationId xmlns:a16="http://schemas.microsoft.com/office/drawing/2014/main" id="{1B07B20F-F88B-3BC5-E893-01E7ACC3D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00" y="1530325"/>
            <a:ext cx="3385035" cy="4786257"/>
          </a:xfrm>
          <a:prstGeom prst="rect">
            <a:avLst/>
          </a:prstGeom>
        </p:spPr>
      </p:pic>
    </p:spTree>
    <p:extLst>
      <p:ext uri="{BB962C8B-B14F-4D97-AF65-F5344CB8AC3E}">
        <p14:creationId xmlns:p14="http://schemas.microsoft.com/office/powerpoint/2010/main" val="99889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Example of a transport incident</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885950"/>
            <a:ext cx="10515600" cy="4639542"/>
          </a:xfrm>
        </p:spPr>
        <p:txBody>
          <a:bodyPr>
            <a:normAutofit fontScale="92500"/>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 commercial vehicle driver travelling south from Marree died when his 16-tonne truck left the road before coming to a stop in a dry riverbed.  The driver is understood to have been awake for a long period and it is believed he may have fallen asleep while driving.  The forensic pathologist’s report found evidence of alcohol and prescription medicine that contained a stimulant.  The driver’s journey was in the early hours of the morning, when fatigue is most likely to take effect.  There was no flexible scheduling practice in place at work to enable him to sleep.</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60287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Answers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885950"/>
            <a:ext cx="10515600" cy="4639542"/>
          </a:xfrm>
        </p:spPr>
        <p:txBody>
          <a:bodyPr>
            <a:normAutofit fontScale="92500" lnSpcReduction="20000"/>
          </a:bodyPr>
          <a:lstStyle/>
          <a:p>
            <a:pPr marL="0" indent="0" algn="ctr">
              <a:lnSpc>
                <a:spcPct val="107000"/>
              </a:lnSpc>
              <a:spcAft>
                <a:spcPts val="800"/>
              </a:spcAft>
              <a:buNone/>
            </a:pPr>
            <a:r>
              <a:rPr lang="en-AU" sz="3000" dirty="0">
                <a:solidFill>
                  <a:srgbClr val="BA0C2F"/>
                </a:solidFill>
                <a:latin typeface="Arial Black" panose="020B0A04020102020204" pitchFamily="34" charset="0"/>
              </a:rPr>
              <a:t>What factors contributed to the incident?</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Prescription drugs</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Lack of sleep</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Fatigue</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Loss of concentration</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Insufficient recovery times between shifts</a:t>
            </a:r>
          </a:p>
          <a:p>
            <a:pPr>
              <a:lnSpc>
                <a:spcPct val="107000"/>
              </a:lnSpc>
              <a:spcAft>
                <a:spcPts val="800"/>
              </a:spcAft>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Lack of information on use of alcohol and other drugs</a:t>
            </a:r>
          </a:p>
          <a:p>
            <a:pPr marL="0" indent="0" algn="ctr">
              <a:lnSpc>
                <a:spcPct val="115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11656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Manage Safety Risks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As a driver, it is important to:</a:t>
            </a:r>
          </a:p>
          <a:p>
            <a:pPr lvl="1">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 prioritise not only ensure your safety and your passengers, but the safety of other road users and the general public.</a:t>
            </a:r>
          </a:p>
          <a:p>
            <a:pPr>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Crucial to both businesses and employees must prioritise the safety of their transport activities.</a:t>
            </a:r>
          </a:p>
          <a:p>
            <a:pPr>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For both driver and employee fitness to work</a:t>
            </a:r>
          </a:p>
          <a:p>
            <a:pPr lvl="1">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effective control of alcohol and drugs – fitness plan.</a:t>
            </a: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77240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Manage Safety Risks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 business may suffer harm to their reputation if alcohol or drugs are determined to be a factor of an accident or incident, </a:t>
            </a:r>
            <a:r>
              <a:rPr lang="en-AU" b="1" dirty="0" err="1">
                <a:solidFill>
                  <a:srgbClr val="002776"/>
                </a:solidFill>
                <a:latin typeface="Arial" panose="020B0604020202020204" pitchFamily="34" charset="0"/>
                <a:ea typeface="Calibri" panose="020F0502020204030204" pitchFamily="34" charset="0"/>
                <a:cs typeface="Arial" panose="020B0604020202020204" pitchFamily="34" charset="0"/>
              </a:rPr>
              <a:t>eg</a:t>
            </a: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t>
            </a:r>
          </a:p>
          <a:p>
            <a:pPr lvl="1">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heavy vehicle accident (COR)</a:t>
            </a:r>
          </a:p>
          <a:p>
            <a:pPr lvl="1">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forklift accident in the warehouse (WHS)</a:t>
            </a:r>
          </a:p>
          <a:p>
            <a:pPr>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Proactive measures to address safety risks relate to:</a:t>
            </a:r>
          </a:p>
          <a:p>
            <a:pPr lvl="1">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Regulations and Laws, </a:t>
            </a:r>
            <a:r>
              <a:rPr lang="en-AU" b="1" dirty="0" err="1">
                <a:solidFill>
                  <a:srgbClr val="002776"/>
                </a:solidFill>
                <a:latin typeface="Arial" panose="020B0604020202020204" pitchFamily="34" charset="0"/>
                <a:ea typeface="Calibri" panose="020F0502020204030204" pitchFamily="34" charset="0"/>
                <a:cs typeface="Arial" panose="020B0604020202020204" pitchFamily="34" charset="0"/>
              </a:rPr>
              <a:t>ie</a:t>
            </a: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t>
            </a:r>
          </a:p>
          <a:p>
            <a:pPr lvl="2">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Chain of Responsibility</a:t>
            </a:r>
          </a:p>
          <a:p>
            <a:pPr lvl="2">
              <a:lnSpc>
                <a:spcPct val="107000"/>
              </a:lnSpc>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Workplace Health &amp; Safety</a:t>
            </a:r>
          </a:p>
          <a:p>
            <a:pPr lvl="1">
              <a:lnSpc>
                <a:spcPct val="107000"/>
              </a:lnSpc>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8038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What contributes to misuse</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Alcohol and other drug relations problems can occur in any workplace.  Some factors are:</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grief</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family and relationship problems</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health concerns</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gambling</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financial problems</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harassment or bullying</a:t>
            </a:r>
          </a:p>
          <a:p>
            <a:pPr marL="800100" lvl="1" indent="-342900">
              <a:lnSpc>
                <a:spcPct val="107000"/>
              </a:lnSpc>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tight deadlines and unrealistic performance targets</a:t>
            </a:r>
          </a:p>
          <a:p>
            <a:pPr marL="800100" lvl="1" indent="-342900">
              <a:lnSpc>
                <a:spcPct val="107000"/>
              </a:lnSpc>
              <a:spcAft>
                <a:spcPts val="800"/>
              </a:spcAft>
              <a:buFont typeface="Symbol" panose="05050102010706020507" pitchFamily="18" charset="2"/>
              <a:buChar char=""/>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long and/or irregular working hours</a:t>
            </a:r>
          </a:p>
          <a:p>
            <a:pPr>
              <a:lnSpc>
                <a:spcPct val="107000"/>
              </a:lnSpc>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539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8FA-6685-43FD-A961-C8AB74B295A1}"/>
              </a:ext>
            </a:extLst>
          </p:cNvPr>
          <p:cNvSpPr>
            <a:spLocks noGrp="1"/>
          </p:cNvSpPr>
          <p:nvPr>
            <p:ph type="title"/>
          </p:nvPr>
        </p:nvSpPr>
        <p:spPr>
          <a:xfrm>
            <a:off x="838200" y="365126"/>
            <a:ext cx="10515600" cy="980596"/>
          </a:xfrm>
        </p:spPr>
        <p:txBody>
          <a:bodyPr/>
          <a:lstStyle/>
          <a:p>
            <a:r>
              <a:rPr lang="en-US" dirty="0">
                <a:solidFill>
                  <a:srgbClr val="BA0C2F"/>
                </a:solidFill>
                <a:latin typeface="Arial Black" panose="020B0A04020102020204" pitchFamily="34" charset="0"/>
              </a:rPr>
              <a:t>Issue of alcohol and drugs</a:t>
            </a:r>
            <a:endParaRPr lang="en-AU" dirty="0"/>
          </a:p>
        </p:txBody>
      </p:sp>
      <p:sp>
        <p:nvSpPr>
          <p:cNvPr id="3" name="Content Placeholder 2">
            <a:extLst>
              <a:ext uri="{FF2B5EF4-FFF2-40B4-BE49-F238E27FC236}">
                <a16:creationId xmlns:a16="http://schemas.microsoft.com/office/drawing/2014/main" id="{FC8BD6F8-3422-5BC5-29B3-461C68AEADB6}"/>
              </a:ext>
            </a:extLst>
          </p:cNvPr>
          <p:cNvSpPr>
            <a:spLocks noGrp="1"/>
          </p:cNvSpPr>
          <p:nvPr>
            <p:ph idx="1"/>
          </p:nvPr>
        </p:nvSpPr>
        <p:spPr>
          <a:xfrm>
            <a:off x="838200" y="1440612"/>
            <a:ext cx="10515600" cy="5084880"/>
          </a:xfrm>
        </p:spPr>
        <p:txBody>
          <a:bodyPr>
            <a:normAutofit/>
          </a:bodyPr>
          <a:lstStyle/>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The use of alcohol and other substances (including prescribed &amp; OTC medications) can hinder an individual's capacity to work safely, posing significant safety hazards to themselves, co-workers, fellow road users, and the public at large.</a:t>
            </a:r>
          </a:p>
          <a:p>
            <a:pPr marL="0" indent="0">
              <a:lnSpc>
                <a:spcPct val="107000"/>
              </a:lnSpc>
              <a:spcAft>
                <a:spcPts val="800"/>
              </a:spcAft>
              <a:buNone/>
            </a:pPr>
            <a:r>
              <a:rPr lang="en-AU" b="1" dirty="0">
                <a:solidFill>
                  <a:srgbClr val="002776"/>
                </a:solidFill>
                <a:latin typeface="Arial" panose="020B0604020202020204" pitchFamily="34" charset="0"/>
                <a:ea typeface="Calibri" panose="020F0502020204030204" pitchFamily="34" charset="0"/>
                <a:cs typeface="Arial" panose="020B0604020202020204" pitchFamily="34" charset="0"/>
              </a:rPr>
              <a:t>A heavy vehicle driver who is impaired can also affect a business's capacity to fulfill its legal responsibilities under the HVNL and other regulations, including workplace health and safety laws</a:t>
            </a:r>
            <a:r>
              <a:rPr lang="en-AU" sz="1800" kern="100" dirty="0">
                <a:effectLst/>
                <a:latin typeface="Arial" panose="020B0604020202020204" pitchFamily="34" charset="0"/>
                <a:ea typeface="Aptos" panose="020B0004020202020204" pitchFamily="34" charset="0"/>
                <a:cs typeface="Times New Roman" panose="02020603050405020304" pitchFamily="18" charset="0"/>
              </a:rPr>
              <a:t>.</a:t>
            </a:r>
          </a:p>
          <a:p>
            <a:pPr>
              <a:lnSpc>
                <a:spcPct val="107000"/>
              </a:lnSpc>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endParaRPr lang="en-AU" b="1" dirty="0">
              <a:solidFill>
                <a:srgbClr val="002776"/>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dirty="0">
              <a:solidFill>
                <a:srgbClr val="616C77"/>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5A49BCD-86A5-7F76-F03C-0ACE59D40610}"/>
              </a:ext>
            </a:extLst>
          </p:cNvPr>
          <p:cNvSpPr/>
          <p:nvPr/>
        </p:nvSpPr>
        <p:spPr>
          <a:xfrm>
            <a:off x="0" y="6525491"/>
            <a:ext cx="12192000" cy="332509"/>
          </a:xfrm>
          <a:prstGeom prst="rect">
            <a:avLst/>
          </a:prstGeom>
          <a:solidFill>
            <a:srgbClr val="D31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600" b="1" dirty="0"/>
          </a:p>
        </p:txBody>
      </p:sp>
      <p:pic>
        <p:nvPicPr>
          <p:cNvPr id="4" name="Picture 3" descr="A red and white logo&#10;&#10;Description automatically generated with low confidence">
            <a:extLst>
              <a:ext uri="{FF2B5EF4-FFF2-40B4-BE49-F238E27FC236}">
                <a16:creationId xmlns:a16="http://schemas.microsoft.com/office/drawing/2014/main" id="{A9D7E80B-8F49-8E54-1A1F-EF9DC806D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415" y="270236"/>
            <a:ext cx="1032770" cy="1051179"/>
          </a:xfrm>
          <a:prstGeom prst="rect">
            <a:avLst/>
          </a:prstGeom>
        </p:spPr>
      </p:pic>
    </p:spTree>
    <p:extLst>
      <p:ext uri="{BB962C8B-B14F-4D97-AF65-F5344CB8AC3E}">
        <p14:creationId xmlns:p14="http://schemas.microsoft.com/office/powerpoint/2010/main" val="3721003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3376</Words>
  <Application>Microsoft Office PowerPoint</Application>
  <PresentationFormat>Widescreen</PresentationFormat>
  <Paragraphs>340</Paragraphs>
  <Slides>32</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Symbol</vt:lpstr>
      <vt:lpstr>Office Theme</vt:lpstr>
      <vt:lpstr>Document</vt:lpstr>
      <vt:lpstr>PowerPoint Presentation</vt:lpstr>
      <vt:lpstr>Overview</vt:lpstr>
      <vt:lpstr>What is substance abuse</vt:lpstr>
      <vt:lpstr>Example of a transport incident</vt:lpstr>
      <vt:lpstr>Answers</vt:lpstr>
      <vt:lpstr>Manage Safety Risks</vt:lpstr>
      <vt:lpstr>Manage Safety Risks</vt:lpstr>
      <vt:lpstr>What contributes to misuse</vt:lpstr>
      <vt:lpstr>Issue of alcohol and drugs</vt:lpstr>
      <vt:lpstr>Issue of alcohol and drugs</vt:lpstr>
      <vt:lpstr>Issue of alcohol and drugs</vt:lpstr>
      <vt:lpstr>Substance Abuse Implications</vt:lpstr>
      <vt:lpstr>Substance abuse consequences</vt:lpstr>
      <vt:lpstr>Substance abuse consequences</vt:lpstr>
      <vt:lpstr>Substance abuse consequences</vt:lpstr>
      <vt:lpstr>Substance abuse consequences</vt:lpstr>
      <vt:lpstr>Prescription drugs side effects</vt:lpstr>
      <vt:lpstr>Business’s COR duty</vt:lpstr>
      <vt:lpstr>Everyone duty</vt:lpstr>
      <vt:lpstr>Reducing risks of drink driving</vt:lpstr>
      <vt:lpstr>Reducing risks of drink driving</vt:lpstr>
      <vt:lpstr>Reducing risks of drink driving</vt:lpstr>
      <vt:lpstr>Risk of drugs and driving</vt:lpstr>
      <vt:lpstr>Risk of drugs and driving</vt:lpstr>
      <vt:lpstr>Risk of drugs and driving</vt:lpstr>
      <vt:lpstr>Important to remember</vt:lpstr>
      <vt:lpstr>Substance abuse signs</vt:lpstr>
      <vt:lpstr>Substance abuse signs</vt:lpstr>
      <vt:lpstr>Addressing substance abuse</vt:lpstr>
      <vt:lpstr>Addressing substance abuse</vt:lpstr>
      <vt:lpstr>Addressing substance abuse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AFRA TRAINING</dc:creator>
  <cp:lastModifiedBy>AFRA Training</cp:lastModifiedBy>
  <cp:revision>44</cp:revision>
  <dcterms:created xsi:type="dcterms:W3CDTF">2023-04-11T01:57:14Z</dcterms:created>
  <dcterms:modified xsi:type="dcterms:W3CDTF">2024-05-27T23:47:56Z</dcterms:modified>
</cp:coreProperties>
</file>