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theme/themeOverride1.xml" ContentType="application/vnd.openxmlformats-officedocument.themeOverr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66" r:id="rId3"/>
    <p:sldId id="270" r:id="rId4"/>
    <p:sldId id="271" r:id="rId5"/>
    <p:sldId id="272" r:id="rId6"/>
    <p:sldId id="286" r:id="rId7"/>
    <p:sldId id="288" r:id="rId8"/>
    <p:sldId id="287" r:id="rId9"/>
    <p:sldId id="290" r:id="rId10"/>
    <p:sldId id="297" r:id="rId11"/>
    <p:sldId id="291" r:id="rId12"/>
    <p:sldId id="292" r:id="rId13"/>
    <p:sldId id="298" r:id="rId14"/>
    <p:sldId id="293" r:id="rId15"/>
    <p:sldId id="294" r:id="rId16"/>
    <p:sldId id="299" r:id="rId17"/>
    <p:sldId id="295" r:id="rId18"/>
    <p:sldId id="296" r:id="rId19"/>
    <p:sldId id="257" r:id="rId20"/>
    <p:sldId id="26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77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78" autoAdjust="0"/>
    <p:restoredTop sz="75908" autoAdjust="0"/>
  </p:normalViewPr>
  <p:slideViewPr>
    <p:cSldViewPr snapToGrid="0">
      <p:cViewPr varScale="1">
        <p:scale>
          <a:sx n="80" d="100"/>
          <a:sy n="80" d="100"/>
        </p:scale>
        <p:origin x="3192" y="90"/>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8A30A1-664F-47F0-A3FF-0261EFD98369}" type="datetimeFigureOut">
              <a:rPr lang="en-AU" smtClean="0"/>
              <a:t>16/09/2024</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AU" dirty="0"/>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994D69-33BB-4D81-9F39-0E23FE9A5F5A}" type="slidenum">
              <a:rPr lang="en-AU" smtClean="0"/>
              <a:t>‹#›</a:t>
            </a:fld>
            <a:endParaRPr lang="en-AU"/>
          </a:p>
        </p:txBody>
      </p:sp>
    </p:spTree>
    <p:extLst>
      <p:ext uri="{BB962C8B-B14F-4D97-AF65-F5344CB8AC3E}">
        <p14:creationId xmlns:p14="http://schemas.microsoft.com/office/powerpoint/2010/main" val="7410213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FE994D69-33BB-4D81-9F39-0E23FE9A5F5A}" type="slidenum">
              <a:rPr lang="en-AU" smtClean="0"/>
              <a:t>2</a:t>
            </a:fld>
            <a:endParaRPr lang="en-AU"/>
          </a:p>
        </p:txBody>
      </p:sp>
    </p:spTree>
    <p:extLst>
      <p:ext uri="{BB962C8B-B14F-4D97-AF65-F5344CB8AC3E}">
        <p14:creationId xmlns:p14="http://schemas.microsoft.com/office/powerpoint/2010/main" val="30430857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600"/>
              </a:spcAft>
              <a:tabLst>
                <a:tab pos="810260" algn="l"/>
              </a:tabLst>
            </a:pPr>
            <a:r>
              <a:rPr lang="en-AU" sz="1800" dirty="0">
                <a:effectLst/>
                <a:latin typeface="Arial" panose="020B0604020202020204" pitchFamily="34" charset="0"/>
                <a:ea typeface="Times New Roman" panose="02020603050405020304" pitchFamily="18" charset="0"/>
                <a:cs typeface="Times New Roman" panose="02020603050405020304" pitchFamily="18" charset="0"/>
              </a:rPr>
              <a:t>The customer should be aware of his or her responsibilities</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tabLst>
                <a:tab pos="810260" algn="l"/>
              </a:tabLst>
            </a:pPr>
            <a:r>
              <a:rPr lang="en-AU" sz="1800" dirty="0">
                <a:effectLst/>
                <a:latin typeface="Arial" panose="020B0604020202020204" pitchFamily="34" charset="0"/>
                <a:ea typeface="Times New Roman" panose="02020603050405020304" pitchFamily="18" charset="0"/>
                <a:cs typeface="Times New Roman" panose="02020603050405020304" pitchFamily="18" charset="0"/>
              </a:rPr>
              <a:t>Some companies use information booklets or brochures to inform their customers of their responsibilities.  If these are adhered to, your job will be simple and straightforward.</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Bef>
                <a:spcPts val="600"/>
              </a:spcBef>
              <a:spcAft>
                <a:spcPts val="600"/>
              </a:spcAft>
              <a:buSzPts val="1000"/>
              <a:buFont typeface="Symbol" panose="05050102010706020507" pitchFamily="18" charset="2"/>
              <a:buChar char=""/>
              <a:tabLst>
                <a:tab pos="457200" algn="l"/>
                <a:tab pos="810260" algn="l"/>
              </a:tabLst>
            </a:pPr>
            <a:endParaRPr lang="en-AU" dirty="0"/>
          </a:p>
        </p:txBody>
      </p:sp>
      <p:sp>
        <p:nvSpPr>
          <p:cNvPr id="4" name="Slide Number Placeholder 3"/>
          <p:cNvSpPr>
            <a:spLocks noGrp="1"/>
          </p:cNvSpPr>
          <p:nvPr>
            <p:ph type="sldNum" sz="quarter" idx="5"/>
          </p:nvPr>
        </p:nvSpPr>
        <p:spPr/>
        <p:txBody>
          <a:bodyPr/>
          <a:lstStyle/>
          <a:p>
            <a:fld id="{FE994D69-33BB-4D81-9F39-0E23FE9A5F5A}" type="slidenum">
              <a:rPr lang="en-AU" smtClean="0"/>
              <a:t>11</a:t>
            </a:fld>
            <a:endParaRPr lang="en-AU"/>
          </a:p>
        </p:txBody>
      </p:sp>
    </p:spTree>
    <p:extLst>
      <p:ext uri="{BB962C8B-B14F-4D97-AF65-F5344CB8AC3E}">
        <p14:creationId xmlns:p14="http://schemas.microsoft.com/office/powerpoint/2010/main" val="13978663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7000"/>
              </a:lnSpc>
              <a:spcBef>
                <a:spcPts val="600"/>
              </a:spcBef>
              <a:spcAft>
                <a:spcPts val="600"/>
              </a:spcAft>
              <a:buClrTx/>
              <a:buSzPts val="1000"/>
              <a:buFont typeface="Symbol" panose="05050102010706020507" pitchFamily="18" charset="2"/>
              <a:buNone/>
              <a:tabLst>
                <a:tab pos="457200" algn="l"/>
                <a:tab pos="810260" algn="l"/>
              </a:tabLst>
              <a:defRPr/>
            </a:pPr>
            <a:r>
              <a:rPr lang="en-AU" sz="1800" i="1" dirty="0">
                <a:effectLst/>
                <a:latin typeface="Arial" panose="020B0604020202020204" pitchFamily="34" charset="0"/>
                <a:ea typeface="Times New Roman" panose="02020603050405020304" pitchFamily="18" charset="0"/>
                <a:cs typeface="Times New Roman" panose="02020603050405020304" pitchFamily="18" charset="0"/>
              </a:rPr>
              <a:t>As the old saying goes:</a:t>
            </a:r>
          </a:p>
          <a:p>
            <a:pPr marL="0" marR="0" lvl="0" indent="0" algn="l" defTabSz="914400" rtl="0" eaLnBrk="1" fontAlgn="auto" latinLnBrk="0" hangingPunct="1">
              <a:lnSpc>
                <a:spcPct val="107000"/>
              </a:lnSpc>
              <a:spcBef>
                <a:spcPts val="600"/>
              </a:spcBef>
              <a:spcAft>
                <a:spcPts val="600"/>
              </a:spcAft>
              <a:buClrTx/>
              <a:buSzPts val="1000"/>
              <a:buFont typeface="Symbol" panose="05050102010706020507" pitchFamily="18" charset="2"/>
              <a:buNone/>
              <a:tabLst>
                <a:tab pos="457200" algn="l"/>
                <a:tab pos="810260" algn="l"/>
              </a:tabLst>
              <a:defRPr/>
            </a:pPr>
            <a:r>
              <a:rPr lang="en-AU" sz="1800" b="1" dirty="0">
                <a:effectLst/>
                <a:latin typeface="Arial" panose="020B0604020202020204" pitchFamily="34" charset="0"/>
                <a:ea typeface="Times New Roman" panose="02020603050405020304" pitchFamily="18" charset="0"/>
                <a:cs typeface="Times New Roman" panose="02020603050405020304" pitchFamily="18" charset="0"/>
              </a:rPr>
              <a:t>"You can please some of the people all of the time, you can please all of the people some of the time, but you can’t please all of the people all of the time"</a:t>
            </a:r>
            <a:r>
              <a:rPr lang="en-AU" sz="1800" dirty="0">
                <a:effectLst/>
                <a:latin typeface="Arial" panose="020B0604020202020204" pitchFamily="34" charset="0"/>
                <a:ea typeface="Times New Roman" panose="02020603050405020304" pitchFamily="18" charset="0"/>
                <a:cs typeface="Times New Roman" panose="02020603050405020304" pitchFamily="18" charset="0"/>
              </a:rPr>
              <a:t> - John Lydgate</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l" defTabSz="914400" rtl="0" eaLnBrk="1" fontAlgn="auto" latinLnBrk="0" hangingPunct="1">
              <a:lnSpc>
                <a:spcPct val="107000"/>
              </a:lnSpc>
              <a:spcBef>
                <a:spcPts val="600"/>
              </a:spcBef>
              <a:spcAft>
                <a:spcPts val="600"/>
              </a:spcAft>
              <a:buClrTx/>
              <a:buSzPts val="1000"/>
              <a:buFont typeface="Symbol" panose="05050102010706020507" pitchFamily="18" charset="2"/>
              <a:buChar char=""/>
              <a:tabLst>
                <a:tab pos="457200" algn="l"/>
                <a:tab pos="810260" algn="l"/>
              </a:tabLst>
              <a:defRPr/>
            </a:pP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Bef>
                <a:spcPts val="600"/>
              </a:spcBef>
              <a:spcAft>
                <a:spcPts val="600"/>
              </a:spcAft>
              <a:buSzPts val="1000"/>
              <a:buFont typeface="Symbol" panose="05050102010706020507" pitchFamily="18" charset="2"/>
              <a:buNone/>
              <a:tabLst>
                <a:tab pos="457200" algn="l"/>
                <a:tab pos="810260" algn="l"/>
              </a:tabLst>
            </a:pPr>
            <a:endParaRPr lang="en-AU" dirty="0"/>
          </a:p>
        </p:txBody>
      </p:sp>
      <p:sp>
        <p:nvSpPr>
          <p:cNvPr id="4" name="Slide Number Placeholder 3"/>
          <p:cNvSpPr>
            <a:spLocks noGrp="1"/>
          </p:cNvSpPr>
          <p:nvPr>
            <p:ph type="sldNum" sz="quarter" idx="5"/>
          </p:nvPr>
        </p:nvSpPr>
        <p:spPr/>
        <p:txBody>
          <a:bodyPr/>
          <a:lstStyle/>
          <a:p>
            <a:fld id="{FE994D69-33BB-4D81-9F39-0E23FE9A5F5A}" type="slidenum">
              <a:rPr lang="en-AU" smtClean="0"/>
              <a:t>12</a:t>
            </a:fld>
            <a:endParaRPr lang="en-AU"/>
          </a:p>
        </p:txBody>
      </p:sp>
    </p:spTree>
    <p:extLst>
      <p:ext uri="{BB962C8B-B14F-4D97-AF65-F5344CB8AC3E}">
        <p14:creationId xmlns:p14="http://schemas.microsoft.com/office/powerpoint/2010/main" val="27865810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600"/>
              </a:spcAft>
              <a:tabLst>
                <a:tab pos="810260" algn="l"/>
              </a:tabLst>
            </a:pPr>
            <a:r>
              <a:rPr lang="en-AU" sz="1800" dirty="0">
                <a:effectLst/>
                <a:latin typeface="Arial" panose="020B0604020202020204" pitchFamily="34" charset="0"/>
                <a:ea typeface="Times New Roman" panose="02020603050405020304" pitchFamily="18" charset="0"/>
                <a:cs typeface="Times New Roman" panose="02020603050405020304" pitchFamily="18" charset="0"/>
              </a:rPr>
              <a:t>No matter how good your service is or how hard you try to provide high standards, there will still be complaints from customers; it is how you handle these complaints that matters most.</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tabLst>
                <a:tab pos="810260" algn="l"/>
              </a:tabLst>
            </a:pPr>
            <a:r>
              <a:rPr lang="en-AU" sz="1800" dirty="0">
                <a:effectLst/>
                <a:latin typeface="Arial" panose="020B0604020202020204" pitchFamily="34" charset="0"/>
                <a:ea typeface="Times New Roman" panose="02020603050405020304" pitchFamily="18" charset="0"/>
                <a:cs typeface="Times New Roman" panose="02020603050405020304" pitchFamily="18" charset="0"/>
              </a:rPr>
              <a:t>If customer complaints are not handled quickly and effectively, an ongoing relationship with that customer can be damaged and will be difficult to recover.  Some of the issues maybe because the customer is stressed about moving:</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Bef>
                <a:spcPts val="600"/>
              </a:spcBef>
              <a:spcAft>
                <a:spcPts val="600"/>
              </a:spcAft>
              <a:buSzPts val="1000"/>
              <a:buFont typeface="Symbol" panose="05050102010706020507" pitchFamily="18" charset="2"/>
              <a:buNone/>
              <a:tabLst>
                <a:tab pos="457200" algn="l"/>
                <a:tab pos="810260" algn="l"/>
              </a:tabLst>
            </a:pPr>
            <a:endParaRPr lang="en-AU" dirty="0"/>
          </a:p>
        </p:txBody>
      </p:sp>
      <p:sp>
        <p:nvSpPr>
          <p:cNvPr id="4" name="Slide Number Placeholder 3"/>
          <p:cNvSpPr>
            <a:spLocks noGrp="1"/>
          </p:cNvSpPr>
          <p:nvPr>
            <p:ph type="sldNum" sz="quarter" idx="5"/>
          </p:nvPr>
        </p:nvSpPr>
        <p:spPr/>
        <p:txBody>
          <a:bodyPr/>
          <a:lstStyle/>
          <a:p>
            <a:fld id="{FE994D69-33BB-4D81-9F39-0E23FE9A5F5A}" type="slidenum">
              <a:rPr lang="en-AU" smtClean="0"/>
              <a:t>13</a:t>
            </a:fld>
            <a:endParaRPr lang="en-AU"/>
          </a:p>
        </p:txBody>
      </p:sp>
    </p:spTree>
    <p:extLst>
      <p:ext uri="{BB962C8B-B14F-4D97-AF65-F5344CB8AC3E}">
        <p14:creationId xmlns:p14="http://schemas.microsoft.com/office/powerpoint/2010/main" val="13775494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600"/>
              </a:spcAft>
              <a:tabLst>
                <a:tab pos="810260" algn="l"/>
              </a:tabLst>
            </a:pPr>
            <a:r>
              <a:rPr lang="en-AU" sz="1800" dirty="0">
                <a:effectLst/>
                <a:latin typeface="Arial" panose="020B0604020202020204" pitchFamily="34" charset="0"/>
                <a:ea typeface="Times New Roman" panose="02020603050405020304" pitchFamily="18" charset="0"/>
                <a:cs typeface="Times New Roman" panose="02020603050405020304" pitchFamily="18" charset="0"/>
              </a:rPr>
              <a:t>Customer problems may arise when the removalist does not recognise that the customer is experiencing difficulties.</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tabLst>
                <a:tab pos="810260" algn="l"/>
              </a:tabLst>
            </a:pPr>
            <a:r>
              <a:rPr lang="en-AU" sz="1800" dirty="0">
                <a:effectLst/>
                <a:latin typeface="Arial" panose="020B0604020202020204" pitchFamily="34" charset="0"/>
                <a:ea typeface="Times New Roman" panose="02020603050405020304" pitchFamily="18" charset="0"/>
                <a:cs typeface="Times New Roman" panose="02020603050405020304" pitchFamily="18" charset="0"/>
              </a:rPr>
              <a:t>So, by recognising symptoms of stress and practicing effective people skills such as empathy, major conflicts can often be avoided.</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tabLst>
                <a:tab pos="810260" algn="l"/>
              </a:tabLst>
            </a:pPr>
            <a:r>
              <a:rPr lang="en-AU" sz="1800" dirty="0">
                <a:effectLst/>
                <a:latin typeface="Arial" panose="020B0604020202020204" pitchFamily="34" charset="0"/>
                <a:ea typeface="Times New Roman" panose="02020603050405020304" pitchFamily="18" charset="0"/>
                <a:cs typeface="Times New Roman" panose="02020603050405020304" pitchFamily="18" charset="0"/>
              </a:rPr>
              <a:t>On occasions, angry customers will show their discomfort and anger, but most often people can be passively, or quietly angry or impatient.</a:t>
            </a:r>
          </a:p>
          <a:p>
            <a:pPr>
              <a:lnSpc>
                <a:spcPct val="107000"/>
              </a:lnSpc>
              <a:spcAft>
                <a:spcPts val="600"/>
              </a:spcAft>
              <a:tabLst>
                <a:tab pos="810260" algn="l"/>
              </a:tabLst>
            </a:pPr>
            <a:r>
              <a:rPr lang="en-AU" sz="1800" dirty="0">
                <a:effectLst/>
                <a:latin typeface="Arial" panose="020B0604020202020204" pitchFamily="34" charset="0"/>
                <a:ea typeface="Times New Roman" panose="02020603050405020304" pitchFamily="18" charset="0"/>
                <a:cs typeface="Times New Roman" panose="02020603050405020304" pitchFamily="18" charset="0"/>
              </a:rPr>
              <a:t>Some of these clues are more obvious than others and it is important to realise that people can be simmering with anger, without being obviously angry.</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tabLst>
                <a:tab pos="810260" algn="l"/>
              </a:tabLst>
            </a:pPr>
            <a:r>
              <a:rPr lang="en-AU" sz="1800" dirty="0">
                <a:effectLst/>
                <a:latin typeface="Arial" panose="020B0604020202020204" pitchFamily="34" charset="0"/>
                <a:ea typeface="Times New Roman" panose="02020603050405020304" pitchFamily="18" charset="0"/>
                <a:cs typeface="Times New Roman" panose="02020603050405020304" pitchFamily="18" charset="0"/>
              </a:rPr>
              <a:t>The aggressive ones are easy to recognise.  But if you do not recognise the passive ones who keep their feelings hidden, you can unknowingly lose business.</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tabLst>
                <a:tab pos="810260" algn="l"/>
              </a:tabLst>
            </a:pP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Bef>
                <a:spcPts val="600"/>
              </a:spcBef>
              <a:spcAft>
                <a:spcPts val="600"/>
              </a:spcAft>
              <a:buSzPts val="1000"/>
              <a:buFont typeface="Symbol" panose="05050102010706020507" pitchFamily="18" charset="2"/>
              <a:buChar char=""/>
              <a:tabLst>
                <a:tab pos="457200" algn="l"/>
                <a:tab pos="810260" algn="l"/>
              </a:tabLst>
            </a:pPr>
            <a:endParaRPr lang="en-AU" dirty="0"/>
          </a:p>
        </p:txBody>
      </p:sp>
      <p:sp>
        <p:nvSpPr>
          <p:cNvPr id="4" name="Slide Number Placeholder 3"/>
          <p:cNvSpPr>
            <a:spLocks noGrp="1"/>
          </p:cNvSpPr>
          <p:nvPr>
            <p:ph type="sldNum" sz="quarter" idx="5"/>
          </p:nvPr>
        </p:nvSpPr>
        <p:spPr/>
        <p:txBody>
          <a:bodyPr/>
          <a:lstStyle/>
          <a:p>
            <a:fld id="{FE994D69-33BB-4D81-9F39-0E23FE9A5F5A}" type="slidenum">
              <a:rPr lang="en-AU" smtClean="0"/>
              <a:t>14</a:t>
            </a:fld>
            <a:endParaRPr lang="en-AU"/>
          </a:p>
        </p:txBody>
      </p:sp>
    </p:spTree>
    <p:extLst>
      <p:ext uri="{BB962C8B-B14F-4D97-AF65-F5344CB8AC3E}">
        <p14:creationId xmlns:p14="http://schemas.microsoft.com/office/powerpoint/2010/main" val="29396740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lnSpc>
                <a:spcPct val="107000"/>
              </a:lnSpc>
              <a:spcBef>
                <a:spcPts val="600"/>
              </a:spcBef>
              <a:spcAft>
                <a:spcPts val="600"/>
              </a:spcAft>
              <a:buSzPts val="1000"/>
              <a:buFont typeface="Symbol" panose="05050102010706020507" pitchFamily="18" charset="2"/>
              <a:buChar char=""/>
              <a:tabLst>
                <a:tab pos="457200" algn="l"/>
                <a:tab pos="810260" algn="l"/>
              </a:tabLst>
            </a:pPr>
            <a:endParaRPr lang="en-AU" dirty="0"/>
          </a:p>
        </p:txBody>
      </p:sp>
      <p:sp>
        <p:nvSpPr>
          <p:cNvPr id="4" name="Slide Number Placeholder 3"/>
          <p:cNvSpPr>
            <a:spLocks noGrp="1"/>
          </p:cNvSpPr>
          <p:nvPr>
            <p:ph type="sldNum" sz="quarter" idx="5"/>
          </p:nvPr>
        </p:nvSpPr>
        <p:spPr/>
        <p:txBody>
          <a:bodyPr/>
          <a:lstStyle/>
          <a:p>
            <a:fld id="{FE994D69-33BB-4D81-9F39-0E23FE9A5F5A}" type="slidenum">
              <a:rPr lang="en-AU" smtClean="0"/>
              <a:t>15</a:t>
            </a:fld>
            <a:endParaRPr lang="en-AU"/>
          </a:p>
        </p:txBody>
      </p:sp>
    </p:spTree>
    <p:extLst>
      <p:ext uri="{BB962C8B-B14F-4D97-AF65-F5344CB8AC3E}">
        <p14:creationId xmlns:p14="http://schemas.microsoft.com/office/powerpoint/2010/main" val="406054837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600"/>
              </a:spcAft>
              <a:tabLst>
                <a:tab pos="810260" algn="l"/>
              </a:tabLst>
            </a:pPr>
            <a:r>
              <a:rPr lang="en-AU" sz="1800" dirty="0">
                <a:effectLst/>
                <a:latin typeface="Arial" panose="020B0604020202020204" pitchFamily="34" charset="0"/>
                <a:ea typeface="Times New Roman" panose="02020603050405020304" pitchFamily="18" charset="0"/>
                <a:cs typeface="Times New Roman" panose="02020603050405020304" pitchFamily="18" charset="0"/>
              </a:rPr>
              <a:t>Here are some other ideas to help you avoid problems and handle them correctly when they do occur.</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600"/>
              </a:spcAft>
              <a:buSzPts val="1000"/>
              <a:buFont typeface="Symbol" panose="05050102010706020507" pitchFamily="18" charset="2"/>
              <a:buChar char=""/>
              <a:tabLst>
                <a:tab pos="457200" algn="l"/>
                <a:tab pos="810260" algn="l"/>
              </a:tabLst>
            </a:pPr>
            <a:r>
              <a:rPr lang="en-AU" sz="1800" dirty="0">
                <a:effectLst/>
                <a:latin typeface="Arial" panose="020B0604020202020204" pitchFamily="34" charset="0"/>
                <a:ea typeface="Times New Roman" panose="02020603050405020304" pitchFamily="18" charset="0"/>
                <a:cs typeface="Times New Roman" panose="02020603050405020304" pitchFamily="18" charset="0"/>
              </a:rPr>
              <a:t>Put yourself in the customer's shoes</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600"/>
              </a:spcAft>
              <a:buSzPts val="1000"/>
              <a:buFont typeface="Symbol" panose="05050102010706020507" pitchFamily="18" charset="2"/>
              <a:buChar char=""/>
              <a:tabLst>
                <a:tab pos="457200" algn="l"/>
                <a:tab pos="810260" algn="l"/>
              </a:tabLst>
            </a:pPr>
            <a:r>
              <a:rPr lang="en-AU" sz="1800" dirty="0">
                <a:effectLst/>
                <a:latin typeface="Arial" panose="020B0604020202020204" pitchFamily="34" charset="0"/>
                <a:ea typeface="Times New Roman" panose="02020603050405020304" pitchFamily="18" charset="0"/>
                <a:cs typeface="Times New Roman" panose="02020603050405020304" pitchFamily="18" charset="0"/>
              </a:rPr>
              <a:t>Dealing with the customer's feelings - Acknowledge and address the customer's feelings</a:t>
            </a:r>
          </a:p>
          <a:p>
            <a:pPr marL="342900" marR="0" lvl="0" indent="-342900" algn="l" defTabSz="914400" rtl="0" eaLnBrk="1" fontAlgn="auto" latinLnBrk="0" hangingPunct="1">
              <a:lnSpc>
                <a:spcPct val="107000"/>
              </a:lnSpc>
              <a:spcBef>
                <a:spcPts val="0"/>
              </a:spcBef>
              <a:spcAft>
                <a:spcPts val="600"/>
              </a:spcAft>
              <a:buClrTx/>
              <a:buSzPts val="1000"/>
              <a:buFont typeface="Symbol" panose="05050102010706020507" pitchFamily="18" charset="2"/>
              <a:buChar char=""/>
              <a:tabLst>
                <a:tab pos="457200" algn="l"/>
                <a:tab pos="810260" algn="l"/>
              </a:tabLst>
              <a:defRPr/>
            </a:pPr>
            <a:r>
              <a:rPr lang="en-AU" sz="1800" dirty="0">
                <a:effectLst/>
                <a:latin typeface="Arial" panose="020B0604020202020204" pitchFamily="34" charset="0"/>
                <a:ea typeface="Times New Roman" panose="02020603050405020304" pitchFamily="18" charset="0"/>
                <a:cs typeface="Times New Roman" panose="02020603050405020304" pitchFamily="18" charset="0"/>
              </a:rPr>
              <a:t>Dealing with the customer's problems -  Focus on how you can reduce the customer's problems</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600"/>
              </a:spcAft>
              <a:buSzPts val="1000"/>
              <a:buFont typeface="Symbol" panose="05050102010706020507" pitchFamily="18" charset="2"/>
              <a:buChar char=""/>
              <a:tabLst>
                <a:tab pos="457200" algn="l"/>
                <a:tab pos="810260" algn="l"/>
              </a:tabLst>
            </a:pP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Bef>
                <a:spcPts val="600"/>
              </a:spcBef>
              <a:spcAft>
                <a:spcPts val="600"/>
              </a:spcAft>
              <a:buSzPts val="1000"/>
              <a:buFont typeface="Symbol" panose="05050102010706020507" pitchFamily="18" charset="2"/>
              <a:buChar char=""/>
              <a:tabLst>
                <a:tab pos="457200" algn="l"/>
                <a:tab pos="810260" algn="l"/>
              </a:tabLst>
            </a:pPr>
            <a:endParaRPr lang="en-AU" dirty="0"/>
          </a:p>
        </p:txBody>
      </p:sp>
      <p:sp>
        <p:nvSpPr>
          <p:cNvPr id="4" name="Slide Number Placeholder 3"/>
          <p:cNvSpPr>
            <a:spLocks noGrp="1"/>
          </p:cNvSpPr>
          <p:nvPr>
            <p:ph type="sldNum" sz="quarter" idx="5"/>
          </p:nvPr>
        </p:nvSpPr>
        <p:spPr/>
        <p:txBody>
          <a:bodyPr/>
          <a:lstStyle/>
          <a:p>
            <a:fld id="{FE994D69-33BB-4D81-9F39-0E23FE9A5F5A}" type="slidenum">
              <a:rPr lang="en-AU" smtClean="0"/>
              <a:t>16</a:t>
            </a:fld>
            <a:endParaRPr lang="en-AU"/>
          </a:p>
        </p:txBody>
      </p:sp>
    </p:spTree>
    <p:extLst>
      <p:ext uri="{BB962C8B-B14F-4D97-AF65-F5344CB8AC3E}">
        <p14:creationId xmlns:p14="http://schemas.microsoft.com/office/powerpoint/2010/main" val="21852853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600"/>
              </a:spcAft>
              <a:tabLst>
                <a:tab pos="810260" algn="l"/>
              </a:tabLst>
            </a:pPr>
            <a:r>
              <a:rPr lang="en-AU" sz="1800" dirty="0">
                <a:effectLst/>
                <a:latin typeface="Arial" panose="020B0604020202020204" pitchFamily="34" charset="0"/>
                <a:ea typeface="Times New Roman" panose="02020603050405020304" pitchFamily="18" charset="0"/>
                <a:cs typeface="Times New Roman" panose="02020603050405020304" pitchFamily="18" charset="0"/>
              </a:rPr>
              <a:t>Interestingly, the reasons for liking or disliking a company rarely have to do with the product or price.  The good or bad experience is almost directly related to an experience with people, either their attitude or their service.</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tabLst>
                <a:tab pos="810260" algn="l"/>
              </a:tabLst>
            </a:pPr>
            <a:r>
              <a:rPr lang="en-AU" sz="1800" dirty="0">
                <a:effectLst/>
                <a:latin typeface="Arial" panose="020B0604020202020204" pitchFamily="34" charset="0"/>
                <a:ea typeface="Times New Roman" panose="02020603050405020304" pitchFamily="18" charset="0"/>
                <a:cs typeface="Times New Roman" panose="02020603050405020304" pitchFamily="18" charset="0"/>
              </a:rPr>
              <a:t>So, what is the right attitude to have even when there's a problem?  Simply follow these steps.</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600"/>
              </a:spcAft>
              <a:buSzPts val="1000"/>
              <a:buFont typeface="Symbol" panose="05050102010706020507" pitchFamily="18" charset="2"/>
              <a:buChar char=""/>
              <a:tabLst>
                <a:tab pos="457200" algn="l"/>
                <a:tab pos="810260" algn="l"/>
              </a:tabLst>
            </a:pPr>
            <a:r>
              <a:rPr lang="en-AU" sz="1800" dirty="0">
                <a:effectLst/>
                <a:latin typeface="Arial" panose="020B0604020202020204" pitchFamily="34" charset="0"/>
                <a:ea typeface="Times New Roman" panose="02020603050405020304" pitchFamily="18" charset="0"/>
                <a:cs typeface="Times New Roman" panose="02020603050405020304" pitchFamily="18" charset="0"/>
              </a:rPr>
              <a:t>Listen sympathetically to the customer</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600"/>
              </a:spcAft>
              <a:buSzPts val="1000"/>
              <a:buFont typeface="Symbol" panose="05050102010706020507" pitchFamily="18" charset="2"/>
              <a:buChar char=""/>
              <a:tabLst>
                <a:tab pos="457200" algn="l"/>
                <a:tab pos="810260" algn="l"/>
              </a:tabLst>
            </a:pPr>
            <a:r>
              <a:rPr lang="en-AU" sz="1800" dirty="0">
                <a:effectLst/>
                <a:latin typeface="Arial" panose="020B0604020202020204" pitchFamily="34" charset="0"/>
                <a:ea typeface="Times New Roman" panose="02020603050405020304" pitchFamily="18" charset="0"/>
                <a:cs typeface="Times New Roman" panose="02020603050405020304" pitchFamily="18" charset="0"/>
              </a:rPr>
              <a:t>Show your understanding</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600"/>
              </a:spcAft>
              <a:buSzPts val="1000"/>
              <a:buFont typeface="Symbol" panose="05050102010706020507" pitchFamily="18" charset="2"/>
              <a:buChar char=""/>
              <a:tabLst>
                <a:tab pos="457200" algn="l"/>
                <a:tab pos="810260" algn="l"/>
              </a:tabLst>
            </a:pPr>
            <a:r>
              <a:rPr lang="en-AU" sz="1800" dirty="0">
                <a:effectLst/>
                <a:latin typeface="Arial" panose="020B0604020202020204" pitchFamily="34" charset="0"/>
                <a:ea typeface="Times New Roman" panose="02020603050405020304" pitchFamily="18" charset="0"/>
                <a:cs typeface="Times New Roman" panose="02020603050405020304" pitchFamily="18" charset="0"/>
              </a:rPr>
              <a:t>Mutually agree on a solution</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600"/>
              </a:spcAft>
              <a:buSzPts val="1000"/>
              <a:buFont typeface="Symbol" panose="05050102010706020507" pitchFamily="18" charset="2"/>
              <a:buChar char=""/>
              <a:tabLst>
                <a:tab pos="457200" algn="l"/>
                <a:tab pos="810260" algn="l"/>
              </a:tabLst>
            </a:pPr>
            <a:r>
              <a:rPr lang="en-AU" sz="1800" dirty="0">
                <a:effectLst/>
                <a:latin typeface="Arial" panose="020B0604020202020204" pitchFamily="34" charset="0"/>
                <a:ea typeface="Times New Roman" panose="02020603050405020304" pitchFamily="18" charset="0"/>
                <a:cs typeface="Times New Roman" panose="02020603050405020304" pitchFamily="18" charset="0"/>
              </a:rPr>
              <a:t>Follow through and follow up</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600"/>
              </a:spcAft>
              <a:buSzPts val="1000"/>
              <a:buFont typeface="Symbol" panose="05050102010706020507" pitchFamily="18" charset="2"/>
              <a:buChar char=""/>
              <a:tabLst>
                <a:tab pos="457200" algn="l"/>
                <a:tab pos="810260" algn="l"/>
              </a:tabLst>
            </a:pPr>
            <a:r>
              <a:rPr lang="en-AU" sz="1800" dirty="0">
                <a:effectLst/>
                <a:latin typeface="Arial" panose="020B0604020202020204" pitchFamily="34" charset="0"/>
                <a:ea typeface="Times New Roman" panose="02020603050405020304" pitchFamily="18" charset="0"/>
                <a:cs typeface="Times New Roman" panose="02020603050405020304" pitchFamily="18" charset="0"/>
              </a:rPr>
              <a:t>Learn from your mistakes</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600"/>
              </a:spcAft>
              <a:buSzPts val="1000"/>
              <a:buFont typeface="Symbol" panose="05050102010706020507" pitchFamily="18" charset="2"/>
              <a:buChar char=""/>
              <a:tabLst>
                <a:tab pos="457200" algn="l"/>
                <a:tab pos="810260" algn="l"/>
              </a:tabLst>
            </a:pPr>
            <a:r>
              <a:rPr lang="en-AU" sz="1800" dirty="0">
                <a:effectLst/>
                <a:latin typeface="Arial" panose="020B0604020202020204" pitchFamily="34" charset="0"/>
                <a:ea typeface="Times New Roman" panose="02020603050405020304" pitchFamily="18" charset="0"/>
                <a:cs typeface="Times New Roman" panose="02020603050405020304" pitchFamily="18" charset="0"/>
              </a:rPr>
              <a:t>Handle a serious complaint promptly</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600"/>
              </a:spcAft>
              <a:buSzPts val="1000"/>
              <a:buFont typeface="Symbol" panose="05050102010706020507" pitchFamily="18" charset="2"/>
              <a:buChar char=""/>
              <a:tabLst>
                <a:tab pos="457200" algn="l"/>
                <a:tab pos="810260" algn="l"/>
              </a:tabLst>
            </a:pPr>
            <a:r>
              <a:rPr lang="en-AU" sz="1800" dirty="0">
                <a:effectLst/>
                <a:latin typeface="Arial" panose="020B0604020202020204" pitchFamily="34" charset="0"/>
                <a:ea typeface="Times New Roman" panose="02020603050405020304" pitchFamily="18" charset="0"/>
                <a:cs typeface="Times New Roman" panose="02020603050405020304" pitchFamily="18" charset="0"/>
              </a:rPr>
              <a:t>How to handle unreasonable customers</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Bef>
                <a:spcPts val="600"/>
              </a:spcBef>
              <a:spcAft>
                <a:spcPts val="600"/>
              </a:spcAft>
              <a:buSzPts val="1000"/>
              <a:buFont typeface="Symbol" panose="05050102010706020507" pitchFamily="18" charset="2"/>
              <a:buChar char=""/>
              <a:tabLst>
                <a:tab pos="457200" algn="l"/>
                <a:tab pos="810260" algn="l"/>
              </a:tabLst>
            </a:pPr>
            <a:endParaRPr lang="en-AU" dirty="0"/>
          </a:p>
        </p:txBody>
      </p:sp>
      <p:sp>
        <p:nvSpPr>
          <p:cNvPr id="4" name="Slide Number Placeholder 3"/>
          <p:cNvSpPr>
            <a:spLocks noGrp="1"/>
          </p:cNvSpPr>
          <p:nvPr>
            <p:ph type="sldNum" sz="quarter" idx="5"/>
          </p:nvPr>
        </p:nvSpPr>
        <p:spPr/>
        <p:txBody>
          <a:bodyPr/>
          <a:lstStyle/>
          <a:p>
            <a:fld id="{FE994D69-33BB-4D81-9F39-0E23FE9A5F5A}" type="slidenum">
              <a:rPr lang="en-AU" smtClean="0"/>
              <a:t>17</a:t>
            </a:fld>
            <a:endParaRPr lang="en-AU"/>
          </a:p>
        </p:txBody>
      </p:sp>
    </p:spTree>
    <p:extLst>
      <p:ext uri="{BB962C8B-B14F-4D97-AF65-F5344CB8AC3E}">
        <p14:creationId xmlns:p14="http://schemas.microsoft.com/office/powerpoint/2010/main" val="17273924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tabLst>
                <a:tab pos="810260" algn="l"/>
              </a:tabLst>
            </a:pPr>
            <a:r>
              <a:rPr lang="en-AU" sz="1800" dirty="0">
                <a:effectLst/>
                <a:latin typeface="Arial" panose="020B0604020202020204" pitchFamily="34" charset="0"/>
                <a:ea typeface="Times New Roman" panose="02020603050405020304" pitchFamily="18" charset="0"/>
              </a:rPr>
              <a:t>It is important that documentation must be completed:</a:t>
            </a:r>
            <a:endParaRPr lang="en-AU" sz="1800" dirty="0">
              <a:effectLst/>
              <a:latin typeface="Times New Roman" panose="02020603050405020304" pitchFamily="18" charset="0"/>
              <a:ea typeface="Times New Roman" panose="02020603050405020304" pitchFamily="18" charset="0"/>
            </a:endParaRPr>
          </a:p>
          <a:p>
            <a:pPr marL="342900" lvl="0" indent="-342900">
              <a:spcAft>
                <a:spcPts val="600"/>
              </a:spcAft>
              <a:buFont typeface="Symbol" panose="05050102010706020507" pitchFamily="18" charset="2"/>
              <a:buChar char=""/>
              <a:tabLst>
                <a:tab pos="810260" algn="l"/>
              </a:tabLst>
            </a:pPr>
            <a:r>
              <a:rPr lang="en-AU" sz="1800" dirty="0">
                <a:effectLst/>
                <a:latin typeface="Arial" panose="020B0604020202020204" pitchFamily="34" charset="0"/>
                <a:ea typeface="Times New Roman" panose="02020603050405020304" pitchFamily="18" charset="0"/>
              </a:rPr>
              <a:t>Protect the customer and removal company, should anything go wrong or a claim is filled</a:t>
            </a:r>
            <a:endParaRPr lang="en-AU" sz="1800" dirty="0">
              <a:effectLst/>
              <a:latin typeface="Times New Roman" panose="02020603050405020304" pitchFamily="18" charset="0"/>
              <a:ea typeface="Times New Roman" panose="02020603050405020304" pitchFamily="18" charset="0"/>
            </a:endParaRPr>
          </a:p>
          <a:p>
            <a:pPr marL="342900" lvl="0" indent="-342900">
              <a:spcAft>
                <a:spcPts val="600"/>
              </a:spcAft>
              <a:buFont typeface="Symbol" panose="05050102010706020507" pitchFamily="18" charset="2"/>
              <a:buChar char=""/>
              <a:tabLst>
                <a:tab pos="810260" algn="l"/>
              </a:tabLst>
            </a:pPr>
            <a:r>
              <a:rPr lang="en-AU" sz="1800" dirty="0">
                <a:effectLst/>
                <a:latin typeface="Arial" panose="020B0604020202020204" pitchFamily="34" charset="0"/>
                <a:ea typeface="Times New Roman" panose="02020603050405020304" pitchFamily="18" charset="0"/>
              </a:rPr>
              <a:t>Avoid any misunderstandings</a:t>
            </a:r>
            <a:endParaRPr lang="en-AU" sz="1800" dirty="0">
              <a:effectLst/>
              <a:latin typeface="Times New Roman" panose="02020603050405020304" pitchFamily="18" charset="0"/>
              <a:ea typeface="Times New Roman" panose="02020603050405020304" pitchFamily="18" charset="0"/>
            </a:endParaRPr>
          </a:p>
          <a:p>
            <a:pPr>
              <a:spcAft>
                <a:spcPts val="600"/>
              </a:spcAft>
              <a:tabLst>
                <a:tab pos="810260" algn="l"/>
              </a:tabLst>
            </a:pPr>
            <a:r>
              <a:rPr lang="en-AU" sz="1800" dirty="0">
                <a:effectLst/>
                <a:latin typeface="Arial" panose="020B0604020202020204" pitchFamily="34" charset="0"/>
                <a:ea typeface="Times New Roman" panose="02020603050405020304" pitchFamily="18" charset="0"/>
              </a:rPr>
              <a:t>Common removalist paperwork that is required and needs to be completed is:</a:t>
            </a:r>
            <a:endParaRPr lang="en-AU" sz="1800" dirty="0">
              <a:effectLst/>
              <a:latin typeface="Times New Roman" panose="02020603050405020304" pitchFamily="18" charset="0"/>
              <a:ea typeface="Times New Roman" panose="02020603050405020304" pitchFamily="18" charset="0"/>
            </a:endParaRPr>
          </a:p>
          <a:p>
            <a:pPr marL="342900" lvl="0" indent="-342900">
              <a:lnSpc>
                <a:spcPct val="107000"/>
              </a:lnSpc>
              <a:spcAft>
                <a:spcPts val="600"/>
              </a:spcAft>
              <a:buSzPts val="1000"/>
              <a:buFont typeface="Symbol" panose="05050102010706020507" pitchFamily="18" charset="2"/>
              <a:buChar char=""/>
              <a:tabLst>
                <a:tab pos="457200" algn="l"/>
                <a:tab pos="810260" algn="l"/>
              </a:tabLst>
            </a:pPr>
            <a:r>
              <a:rPr lang="en-AU" sz="1800" dirty="0">
                <a:effectLst/>
                <a:latin typeface="Arial" panose="020B0604020202020204" pitchFamily="34" charset="0"/>
                <a:ea typeface="Calibri" panose="020F0502020204030204" pitchFamily="34" charset="0"/>
                <a:cs typeface="Times New Roman" panose="02020603050405020304" pitchFamily="18" charset="0"/>
              </a:rPr>
              <a:t>Job Safety Analysis (JSA)/Risk and hazard assessments</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600"/>
              </a:spcAft>
              <a:buSzPts val="1000"/>
              <a:buFont typeface="Symbol" panose="05050102010706020507" pitchFamily="18" charset="2"/>
              <a:buChar char=""/>
              <a:tabLst>
                <a:tab pos="457200" algn="l"/>
                <a:tab pos="810260" algn="l"/>
              </a:tabLst>
            </a:pPr>
            <a:r>
              <a:rPr lang="en-AU" sz="1800" dirty="0">
                <a:effectLst/>
                <a:latin typeface="Arial" panose="020B0604020202020204" pitchFamily="34" charset="0"/>
                <a:ea typeface="Calibri" panose="020F0502020204030204" pitchFamily="34" charset="0"/>
                <a:cs typeface="Times New Roman" panose="02020603050405020304" pitchFamily="18" charset="0"/>
              </a:rPr>
              <a:t>Inventory condition report</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600"/>
              </a:spcAft>
              <a:buSzPts val="1000"/>
              <a:buFont typeface="Symbol" panose="05050102010706020507" pitchFamily="18" charset="2"/>
              <a:buChar char=""/>
              <a:tabLst>
                <a:tab pos="457200" algn="l"/>
                <a:tab pos="810260" algn="l"/>
              </a:tabLst>
            </a:pPr>
            <a:r>
              <a:rPr lang="en-AU" sz="1800" dirty="0">
                <a:effectLst/>
                <a:latin typeface="Arial" panose="020B0604020202020204" pitchFamily="34" charset="0"/>
                <a:ea typeface="Calibri" panose="020F0502020204030204" pitchFamily="34" charset="0"/>
                <a:cs typeface="Times New Roman" panose="02020603050405020304" pitchFamily="18" charset="0"/>
              </a:rPr>
              <a:t>Uplift docket/job sheet</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Bef>
                <a:spcPts val="600"/>
              </a:spcBef>
              <a:spcAft>
                <a:spcPts val="600"/>
              </a:spcAft>
              <a:buSzPts val="1000"/>
              <a:buFont typeface="Symbol" panose="05050102010706020507" pitchFamily="18" charset="2"/>
              <a:buChar char=""/>
              <a:tabLst>
                <a:tab pos="457200" algn="l"/>
                <a:tab pos="810260" algn="l"/>
              </a:tabLst>
            </a:pPr>
            <a:endParaRPr lang="en-AU" dirty="0"/>
          </a:p>
        </p:txBody>
      </p:sp>
      <p:sp>
        <p:nvSpPr>
          <p:cNvPr id="4" name="Slide Number Placeholder 3"/>
          <p:cNvSpPr>
            <a:spLocks noGrp="1"/>
          </p:cNvSpPr>
          <p:nvPr>
            <p:ph type="sldNum" sz="quarter" idx="5"/>
          </p:nvPr>
        </p:nvSpPr>
        <p:spPr/>
        <p:txBody>
          <a:bodyPr/>
          <a:lstStyle/>
          <a:p>
            <a:fld id="{FE994D69-33BB-4D81-9F39-0E23FE9A5F5A}" type="slidenum">
              <a:rPr lang="en-AU" smtClean="0"/>
              <a:t>18</a:t>
            </a:fld>
            <a:endParaRPr lang="en-AU"/>
          </a:p>
        </p:txBody>
      </p:sp>
    </p:spTree>
    <p:extLst>
      <p:ext uri="{BB962C8B-B14F-4D97-AF65-F5344CB8AC3E}">
        <p14:creationId xmlns:p14="http://schemas.microsoft.com/office/powerpoint/2010/main" val="25700415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FE994D69-33BB-4D81-9F39-0E23FE9A5F5A}" type="slidenum">
              <a:rPr lang="en-AU" smtClean="0"/>
              <a:t>19</a:t>
            </a:fld>
            <a:endParaRPr lang="en-AU"/>
          </a:p>
        </p:txBody>
      </p:sp>
    </p:spTree>
    <p:extLst>
      <p:ext uri="{BB962C8B-B14F-4D97-AF65-F5344CB8AC3E}">
        <p14:creationId xmlns:p14="http://schemas.microsoft.com/office/powerpoint/2010/main" val="28614945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AU" dirty="0"/>
          </a:p>
        </p:txBody>
      </p:sp>
      <p:sp>
        <p:nvSpPr>
          <p:cNvPr id="4" name="Slide Number Placeholder 3"/>
          <p:cNvSpPr>
            <a:spLocks noGrp="1"/>
          </p:cNvSpPr>
          <p:nvPr>
            <p:ph type="sldNum" sz="quarter" idx="5"/>
          </p:nvPr>
        </p:nvSpPr>
        <p:spPr/>
        <p:txBody>
          <a:bodyPr/>
          <a:lstStyle/>
          <a:p>
            <a:fld id="{FE994D69-33BB-4D81-9F39-0E23FE9A5F5A}" type="slidenum">
              <a:rPr lang="en-AU" smtClean="0"/>
              <a:t>20</a:t>
            </a:fld>
            <a:endParaRPr lang="en-AU"/>
          </a:p>
        </p:txBody>
      </p:sp>
    </p:spTree>
    <p:extLst>
      <p:ext uri="{BB962C8B-B14F-4D97-AF65-F5344CB8AC3E}">
        <p14:creationId xmlns:p14="http://schemas.microsoft.com/office/powerpoint/2010/main" val="39614095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600"/>
              </a:spcAft>
            </a:pPr>
            <a:r>
              <a:rPr lang="en-AU" sz="1800" b="1" dirty="0">
                <a:effectLst/>
                <a:latin typeface="Calibri" panose="020F0502020204030204" pitchFamily="34" charset="0"/>
                <a:ea typeface="Calibri" panose="020F0502020204030204" pitchFamily="34" charset="0"/>
                <a:cs typeface="Times New Roman" panose="02020603050405020304" pitchFamily="18" charset="0"/>
              </a:rPr>
              <a:t>What is customer service in furniture removals?</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FE994D69-33BB-4D81-9F39-0E23FE9A5F5A}" type="slidenum">
              <a:rPr lang="en-AU" smtClean="0"/>
              <a:t>3</a:t>
            </a:fld>
            <a:endParaRPr lang="en-AU"/>
          </a:p>
        </p:txBody>
      </p:sp>
    </p:spTree>
    <p:extLst>
      <p:ext uri="{BB962C8B-B14F-4D97-AF65-F5344CB8AC3E}">
        <p14:creationId xmlns:p14="http://schemas.microsoft.com/office/powerpoint/2010/main" val="22500833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600"/>
              </a:spcAft>
            </a:pPr>
            <a:r>
              <a:rPr lang="en-AU" sz="1800" dirty="0">
                <a:effectLst/>
                <a:latin typeface="Calibri" panose="020F0502020204030204" pitchFamily="34" charset="0"/>
                <a:ea typeface="Calibri" panose="020F0502020204030204" pitchFamily="34" charset="0"/>
                <a:cs typeface="Times New Roman" panose="02020603050405020304" pitchFamily="18" charset="0"/>
              </a:rPr>
              <a:t>Customer services in the removals industry is the support and assistance provided to a customer before, during and after the service.</a:t>
            </a:r>
          </a:p>
          <a:p>
            <a:pPr>
              <a:lnSpc>
                <a:spcPct val="107000"/>
              </a:lnSpc>
              <a:spcAft>
                <a:spcPts val="600"/>
              </a:spcAft>
            </a:pPr>
            <a:r>
              <a:rPr lang="en-AU" sz="1800" dirty="0">
                <a:effectLst/>
                <a:latin typeface="Calibri" panose="020F0502020204030204" pitchFamily="34" charset="0"/>
                <a:ea typeface="Times New Roman" panose="02020603050405020304" pitchFamily="18" charset="0"/>
                <a:cs typeface="Arial" panose="020B0604020202020204" pitchFamily="34" charset="0"/>
              </a:rPr>
              <a:t>It encompasses a range of activities aimed at enhancing customer satisfaction, addressing inquiries, resolving issues, and ensuring a positive experience</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FE994D69-33BB-4D81-9F39-0E23FE9A5F5A}" type="slidenum">
              <a:rPr lang="en-AU" smtClean="0"/>
              <a:t>4</a:t>
            </a:fld>
            <a:endParaRPr lang="en-AU"/>
          </a:p>
        </p:txBody>
      </p:sp>
    </p:spTree>
    <p:extLst>
      <p:ext uri="{BB962C8B-B14F-4D97-AF65-F5344CB8AC3E}">
        <p14:creationId xmlns:p14="http://schemas.microsoft.com/office/powerpoint/2010/main" val="13732517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600"/>
              </a:spcAft>
            </a:pPr>
            <a:r>
              <a:rPr lang="en-AU" sz="1800" dirty="0">
                <a:effectLst/>
                <a:latin typeface="Calibri" panose="020F0502020204030204" pitchFamily="34" charset="0"/>
                <a:ea typeface="Times New Roman" panose="02020603050405020304" pitchFamily="18" charset="0"/>
                <a:cs typeface="Arial" panose="020B0604020202020204" pitchFamily="34" charset="0"/>
              </a:rPr>
              <a:t>Effective customer service can include various ways, that is, via phone, email communication, and in-person interactions.  The main goal is to build strong relationships with customers, foster loyalty, and encourage repeat business.</a:t>
            </a:r>
          </a:p>
          <a:p>
            <a:pPr>
              <a:lnSpc>
                <a:spcPct val="107000"/>
              </a:lnSpc>
              <a:spcAft>
                <a:spcPts val="600"/>
              </a:spcAft>
            </a:pPr>
            <a:endParaRPr lang="en-AU" sz="18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600"/>
              </a:spcAft>
            </a:pPr>
            <a:r>
              <a:rPr lang="en-AU" sz="1800" dirty="0">
                <a:effectLst/>
                <a:latin typeface="Calibri" panose="020F0502020204030204" pitchFamily="34" charset="0"/>
                <a:ea typeface="Calibri" panose="020F0502020204030204" pitchFamily="34" charset="0"/>
                <a:cs typeface="Arial" panose="020B0604020202020204" pitchFamily="34" charset="0"/>
              </a:rPr>
              <a:t>Some examples:</a:t>
            </a:r>
          </a:p>
          <a:p>
            <a:pPr>
              <a:lnSpc>
                <a:spcPct val="107000"/>
              </a:lnSpc>
              <a:spcAft>
                <a:spcPts val="600"/>
              </a:spcAft>
            </a:pPr>
            <a:r>
              <a:rPr lang="en-AU" sz="4000" b="0" dirty="0">
                <a:solidFill>
                  <a:srgbClr val="002776"/>
                </a:solidFill>
                <a:latin typeface="Arial" panose="020B0604020202020204" pitchFamily="34" charset="0"/>
                <a:ea typeface="Calibri" panose="020F0502020204030204" pitchFamily="34" charset="0"/>
                <a:cs typeface="Arial" panose="020B0604020202020204" pitchFamily="34" charset="0"/>
              </a:rPr>
              <a:t>via phone – getting a quote, booking a move, discussing day and time of move</a:t>
            </a:r>
          </a:p>
          <a:p>
            <a:pPr>
              <a:lnSpc>
                <a:spcPct val="107000"/>
              </a:lnSpc>
              <a:spcAft>
                <a:spcPts val="600"/>
              </a:spcAft>
            </a:pPr>
            <a:r>
              <a:rPr lang="en-AU" sz="1800" b="0" dirty="0">
                <a:solidFill>
                  <a:srgbClr val="002776"/>
                </a:solidFill>
                <a:latin typeface="Arial" panose="020B0604020202020204" pitchFamily="34" charset="0"/>
                <a:ea typeface="Calibri" panose="020F0502020204030204" pitchFamily="34" charset="0"/>
                <a:cs typeface="Arial" panose="020B0604020202020204" pitchFamily="34" charset="0"/>
              </a:rPr>
              <a:t>email communications – organising the moving – paperwork – quotes, confirmation of move</a:t>
            </a:r>
          </a:p>
          <a:p>
            <a:pPr>
              <a:lnSpc>
                <a:spcPct val="107000"/>
              </a:lnSpc>
              <a:spcAft>
                <a:spcPts val="600"/>
              </a:spcAft>
            </a:pPr>
            <a:r>
              <a:rPr lang="en-AU" sz="1800" b="0" dirty="0">
                <a:solidFill>
                  <a:srgbClr val="002776"/>
                </a:solidFill>
                <a:latin typeface="Arial" panose="020B0604020202020204" pitchFamily="34" charset="0"/>
                <a:ea typeface="Calibri" panose="020F0502020204030204" pitchFamily="34" charset="0"/>
                <a:cs typeface="Arial" panose="020B0604020202020204" pitchFamily="34" charset="0"/>
              </a:rPr>
              <a:t>in person interaction – estimator gives a quote or day of service</a:t>
            </a:r>
          </a:p>
          <a:p>
            <a:pPr>
              <a:lnSpc>
                <a:spcPct val="107000"/>
              </a:lnSpc>
              <a:spcAft>
                <a:spcPts val="600"/>
              </a:spcAft>
            </a:pP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FE994D69-33BB-4D81-9F39-0E23FE9A5F5A}" type="slidenum">
              <a:rPr lang="en-AU" smtClean="0"/>
              <a:t>5</a:t>
            </a:fld>
            <a:endParaRPr lang="en-AU"/>
          </a:p>
        </p:txBody>
      </p:sp>
    </p:spTree>
    <p:extLst>
      <p:ext uri="{BB962C8B-B14F-4D97-AF65-F5344CB8AC3E}">
        <p14:creationId xmlns:p14="http://schemas.microsoft.com/office/powerpoint/2010/main" val="37417504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600"/>
              </a:spcAft>
              <a:tabLst>
                <a:tab pos="810260" algn="l"/>
              </a:tabLst>
            </a:pPr>
            <a:r>
              <a:rPr lang="en-AU" sz="1800" dirty="0">
                <a:effectLst/>
                <a:latin typeface="Arial" panose="020B0604020202020204" pitchFamily="34" charset="0"/>
                <a:ea typeface="Times New Roman" panose="02020603050405020304" pitchFamily="18" charset="0"/>
                <a:cs typeface="Times New Roman" panose="02020603050405020304" pitchFamily="18" charset="0"/>
              </a:rPr>
              <a:t>The goods you are handling have sentimental value to the customer.  It might look like junk to you, but it may be precious to the customer.  Be tactful and respect all their possessions.</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tabLst>
                <a:tab pos="810260" algn="l"/>
              </a:tabLst>
            </a:pPr>
            <a:r>
              <a:rPr lang="en-AU" sz="1800" dirty="0">
                <a:effectLst/>
                <a:latin typeface="Arial" panose="020B0604020202020204" pitchFamily="34" charset="0"/>
                <a:ea typeface="Times New Roman" panose="02020603050405020304" pitchFamily="18" charset="0"/>
                <a:cs typeface="Times New Roman" panose="02020603050405020304" pitchFamily="18" charset="0"/>
              </a:rPr>
              <a:t>Be attentive to the customer and sensitive to their anxieties and stresses.  After all, moving house is a major change in the customer's life.  They will naturally be anxious about damage to their possessions.</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tabLst>
                <a:tab pos="810260" algn="l"/>
              </a:tabLst>
            </a:pP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FE994D69-33BB-4D81-9F39-0E23FE9A5F5A}" type="slidenum">
              <a:rPr lang="en-AU" smtClean="0"/>
              <a:t>6</a:t>
            </a:fld>
            <a:endParaRPr lang="en-AU"/>
          </a:p>
        </p:txBody>
      </p:sp>
    </p:spTree>
    <p:extLst>
      <p:ext uri="{BB962C8B-B14F-4D97-AF65-F5344CB8AC3E}">
        <p14:creationId xmlns:p14="http://schemas.microsoft.com/office/powerpoint/2010/main" val="24316555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effectLst/>
                <a:latin typeface="Arial" panose="020B0604020202020204" pitchFamily="34" charset="0"/>
                <a:ea typeface="Times New Roman" panose="02020603050405020304" pitchFamily="18" charset="0"/>
                <a:cs typeface="Times New Roman" panose="02020603050405020304" pitchFamily="18" charset="0"/>
              </a:rPr>
              <a:t>Be positive and reassuring when dealing with a customer's concerns, the customer is likely to have some doubts about a stranger handling his or her property.  You can help remove these doubts with a mixture of care and confidence in handling their goods.</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AU" dirty="0"/>
          </a:p>
        </p:txBody>
      </p:sp>
      <p:sp>
        <p:nvSpPr>
          <p:cNvPr id="4" name="Slide Number Placeholder 3"/>
          <p:cNvSpPr>
            <a:spLocks noGrp="1"/>
          </p:cNvSpPr>
          <p:nvPr>
            <p:ph type="sldNum" sz="quarter" idx="5"/>
          </p:nvPr>
        </p:nvSpPr>
        <p:spPr/>
        <p:txBody>
          <a:bodyPr/>
          <a:lstStyle/>
          <a:p>
            <a:fld id="{FE994D69-33BB-4D81-9F39-0E23FE9A5F5A}" type="slidenum">
              <a:rPr lang="en-AU" smtClean="0"/>
              <a:t>7</a:t>
            </a:fld>
            <a:endParaRPr lang="en-AU"/>
          </a:p>
        </p:txBody>
      </p:sp>
    </p:spTree>
    <p:extLst>
      <p:ext uri="{BB962C8B-B14F-4D97-AF65-F5344CB8AC3E}">
        <p14:creationId xmlns:p14="http://schemas.microsoft.com/office/powerpoint/2010/main" val="27732898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800" dirty="0">
                <a:effectLst/>
                <a:latin typeface="Arial" panose="020B0604020202020204" pitchFamily="34" charset="0"/>
                <a:ea typeface="Times New Roman" panose="02020603050405020304" pitchFamily="18" charset="0"/>
                <a:cs typeface="Times New Roman" panose="02020603050405020304" pitchFamily="18" charset="0"/>
              </a:rPr>
              <a:t>Here are some further things that you can do to help reassure the customer that they are dealing with a professional.  If these actions are carried out, it will show respect for the customers and their personal effects; it will help dispel anxiety and make the move more pleasant for all concerned.  Remember, the customer is the most important person you will deal with and your actions as your company's representative must be of a high, professional standard.</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Bef>
                <a:spcPts val="600"/>
              </a:spcBef>
              <a:spcAft>
                <a:spcPts val="600"/>
              </a:spcAft>
              <a:buSzPts val="1000"/>
              <a:buFont typeface="Symbol" panose="05050102010706020507" pitchFamily="18" charset="2"/>
              <a:buChar char=""/>
              <a:tabLst>
                <a:tab pos="457200" algn="l"/>
                <a:tab pos="810260" algn="l"/>
              </a:tabLst>
            </a:pPr>
            <a:r>
              <a:rPr lang="en-AU" sz="1200" dirty="0">
                <a:effectLst/>
                <a:latin typeface="Arial" panose="020B0604020202020204" pitchFamily="34" charset="0"/>
                <a:ea typeface="Times New Roman" panose="02020603050405020304" pitchFamily="18" charset="0"/>
                <a:cs typeface="Times New Roman" panose="02020603050405020304" pitchFamily="18" charset="0"/>
              </a:rPr>
              <a:t>Listen</a:t>
            </a: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Bef>
                <a:spcPts val="600"/>
              </a:spcBef>
              <a:spcAft>
                <a:spcPts val="600"/>
              </a:spcAft>
              <a:buSzPts val="1000"/>
              <a:buFont typeface="Symbol" panose="05050102010706020507" pitchFamily="18" charset="2"/>
              <a:buChar char=""/>
              <a:tabLst>
                <a:tab pos="457200" algn="l"/>
                <a:tab pos="810260" algn="l"/>
              </a:tabLst>
            </a:pPr>
            <a:r>
              <a:rPr lang="en-AU" sz="1200" dirty="0">
                <a:effectLst/>
                <a:latin typeface="Arial" panose="020B0604020202020204" pitchFamily="34" charset="0"/>
                <a:ea typeface="Times New Roman" panose="02020603050405020304" pitchFamily="18" charset="0"/>
                <a:cs typeface="Times New Roman" panose="02020603050405020304" pitchFamily="18" charset="0"/>
              </a:rPr>
              <a:t>Ask questions</a:t>
            </a: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Bef>
                <a:spcPts val="600"/>
              </a:spcBef>
              <a:spcAft>
                <a:spcPts val="600"/>
              </a:spcAft>
              <a:buSzPts val="1000"/>
              <a:buFont typeface="Symbol" panose="05050102010706020507" pitchFamily="18" charset="2"/>
              <a:buChar char=""/>
              <a:tabLst>
                <a:tab pos="457200" algn="l"/>
                <a:tab pos="810260" algn="l"/>
              </a:tabLst>
            </a:pPr>
            <a:r>
              <a:rPr lang="en-AU" sz="1200" dirty="0">
                <a:effectLst/>
                <a:latin typeface="Arial" panose="020B0604020202020204" pitchFamily="34" charset="0"/>
                <a:ea typeface="Times New Roman" panose="02020603050405020304" pitchFamily="18" charset="0"/>
                <a:cs typeface="Times New Roman" panose="02020603050405020304" pitchFamily="18" charset="0"/>
              </a:rPr>
              <a:t>Be patient</a:t>
            </a: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Bef>
                <a:spcPts val="600"/>
              </a:spcBef>
              <a:spcAft>
                <a:spcPts val="600"/>
              </a:spcAft>
              <a:buSzPts val="1000"/>
              <a:buFont typeface="Symbol" panose="05050102010706020507" pitchFamily="18" charset="2"/>
              <a:buChar char=""/>
              <a:tabLst>
                <a:tab pos="457200" algn="l"/>
                <a:tab pos="810260" algn="l"/>
              </a:tabLst>
            </a:pPr>
            <a:r>
              <a:rPr lang="en-AU" sz="1200" dirty="0">
                <a:effectLst/>
                <a:latin typeface="Arial" panose="020B0604020202020204" pitchFamily="34" charset="0"/>
                <a:ea typeface="Times New Roman" panose="02020603050405020304" pitchFamily="18" charset="0"/>
                <a:cs typeface="Times New Roman" panose="02020603050405020304" pitchFamily="18" charset="0"/>
              </a:rPr>
              <a:t>Be discreet</a:t>
            </a:r>
            <a:endParaRPr lang="en-AU" sz="12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Bef>
                <a:spcPts val="600"/>
              </a:spcBef>
              <a:spcAft>
                <a:spcPts val="600"/>
              </a:spcAft>
              <a:buSzPts val="1000"/>
              <a:buFont typeface="Symbol" panose="05050102010706020507" pitchFamily="18" charset="2"/>
              <a:buChar char=""/>
              <a:tabLst>
                <a:tab pos="457200" algn="l"/>
                <a:tab pos="810260" algn="l"/>
              </a:tabLst>
            </a:pPr>
            <a:r>
              <a:rPr lang="en-AU" sz="1200" dirty="0">
                <a:effectLst/>
                <a:latin typeface="Arial" panose="020B0604020202020204" pitchFamily="34" charset="0"/>
                <a:ea typeface="Times New Roman" panose="02020603050405020304" pitchFamily="18" charset="0"/>
                <a:cs typeface="Times New Roman" panose="02020603050405020304" pitchFamily="18" charset="0"/>
              </a:rPr>
              <a:t>Be honest</a:t>
            </a:r>
          </a:p>
          <a:p>
            <a:pPr marL="342900" lvl="0" indent="-342900">
              <a:lnSpc>
                <a:spcPct val="107000"/>
              </a:lnSpc>
              <a:spcBef>
                <a:spcPts val="600"/>
              </a:spcBef>
              <a:spcAft>
                <a:spcPts val="600"/>
              </a:spcAft>
              <a:buSzPts val="1000"/>
              <a:buFont typeface="Symbol" panose="05050102010706020507" pitchFamily="18" charset="2"/>
              <a:buChar char=""/>
              <a:tabLst>
                <a:tab pos="457200" algn="l"/>
                <a:tab pos="810260" algn="l"/>
              </a:tabLst>
            </a:pPr>
            <a:r>
              <a:rPr lang="en-AU" sz="1200" dirty="0">
                <a:effectLst/>
                <a:latin typeface="Arial" panose="020B0604020202020204" pitchFamily="34" charset="0"/>
                <a:ea typeface="Times New Roman" panose="02020603050405020304" pitchFamily="18" charset="0"/>
              </a:rPr>
              <a:t>Be </a:t>
            </a:r>
            <a:r>
              <a:rPr lang="en-AU" sz="1200" dirty="0" err="1">
                <a:effectLst/>
                <a:latin typeface="Arial" panose="020B0604020202020204" pitchFamily="34" charset="0"/>
                <a:ea typeface="Times New Roman" panose="02020603050405020304" pitchFamily="18" charset="0"/>
              </a:rPr>
              <a:t>sincere</a:t>
            </a:r>
            <a:r>
              <a:rPr lang="en-AU" sz="1800" dirty="0" err="1">
                <a:effectLst/>
                <a:latin typeface="Arial" panose="020B0604020202020204" pitchFamily="34" charset="0"/>
                <a:ea typeface="Times New Roman" panose="02020603050405020304" pitchFamily="18" charset="0"/>
                <a:cs typeface="Times New Roman" panose="02020603050405020304" pitchFamily="18" charset="0"/>
              </a:rPr>
              <a:t>Be</a:t>
            </a:r>
            <a:r>
              <a:rPr lang="en-AU" sz="1800" dirty="0">
                <a:effectLst/>
                <a:latin typeface="Arial" panose="020B0604020202020204" pitchFamily="34" charset="0"/>
                <a:ea typeface="Times New Roman" panose="02020603050405020304" pitchFamily="18" charset="0"/>
                <a:cs typeface="Times New Roman" panose="02020603050405020304" pitchFamily="18" charset="0"/>
              </a:rPr>
              <a:t> truthful</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Bef>
                <a:spcPts val="600"/>
              </a:spcBef>
              <a:spcAft>
                <a:spcPts val="600"/>
              </a:spcAft>
              <a:buSzPts val="1000"/>
              <a:buFont typeface="Symbol" panose="05050102010706020507" pitchFamily="18" charset="2"/>
              <a:buChar char=""/>
              <a:tabLst>
                <a:tab pos="457200" algn="l"/>
                <a:tab pos="810260" algn="l"/>
              </a:tabLst>
            </a:pPr>
            <a:r>
              <a:rPr lang="en-AU" sz="1800" dirty="0">
                <a:effectLst/>
                <a:latin typeface="Arial" panose="020B0604020202020204" pitchFamily="34" charset="0"/>
                <a:ea typeface="Times New Roman" panose="02020603050405020304" pitchFamily="18" charset="0"/>
                <a:cs typeface="Times New Roman" panose="02020603050405020304" pitchFamily="18" charset="0"/>
              </a:rPr>
              <a:t>Be safe</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Bef>
                <a:spcPts val="600"/>
              </a:spcBef>
              <a:spcAft>
                <a:spcPts val="600"/>
              </a:spcAft>
              <a:buSzPts val="1000"/>
              <a:buFont typeface="Symbol" panose="05050102010706020507" pitchFamily="18" charset="2"/>
              <a:buChar char=""/>
              <a:tabLst>
                <a:tab pos="457200" algn="l"/>
                <a:tab pos="810260" algn="l"/>
              </a:tabLst>
            </a:pPr>
            <a:r>
              <a:rPr lang="en-AU" sz="1800" dirty="0">
                <a:effectLst/>
                <a:latin typeface="Arial" panose="020B0604020202020204" pitchFamily="34" charset="0"/>
                <a:ea typeface="Times New Roman" panose="02020603050405020304" pitchFamily="18" charset="0"/>
                <a:cs typeface="Times New Roman" panose="02020603050405020304" pitchFamily="18" charset="0"/>
              </a:rPr>
              <a:t>Emphasise the quality of your company's services</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Bef>
                <a:spcPts val="600"/>
              </a:spcBef>
              <a:spcAft>
                <a:spcPts val="600"/>
              </a:spcAft>
              <a:buSzPts val="1000"/>
              <a:buFont typeface="Symbol" panose="05050102010706020507" pitchFamily="18" charset="2"/>
              <a:buChar char=""/>
              <a:tabLst>
                <a:tab pos="457200" algn="l"/>
                <a:tab pos="810260" algn="l"/>
              </a:tabLst>
            </a:pPr>
            <a:r>
              <a:rPr lang="en-AU" sz="1800" dirty="0">
                <a:effectLst/>
                <a:latin typeface="Arial" panose="020B0604020202020204" pitchFamily="34" charset="0"/>
                <a:ea typeface="Times New Roman" panose="02020603050405020304" pitchFamily="18" charset="0"/>
                <a:cs typeface="Times New Roman" panose="02020603050405020304" pitchFamily="18" charset="0"/>
              </a:rPr>
              <a:t>Promote prospective business</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Bef>
                <a:spcPts val="600"/>
              </a:spcBef>
              <a:spcAft>
                <a:spcPts val="600"/>
              </a:spcAft>
              <a:buSzPts val="1000"/>
              <a:buFont typeface="Symbol" panose="05050102010706020507" pitchFamily="18" charset="2"/>
              <a:buChar char=""/>
              <a:tabLst>
                <a:tab pos="457200" algn="l"/>
                <a:tab pos="810260" algn="l"/>
              </a:tabLst>
            </a:pPr>
            <a:r>
              <a:rPr lang="en-AU" sz="1800" dirty="0">
                <a:effectLst/>
                <a:latin typeface="Arial" panose="020B0604020202020204" pitchFamily="34" charset="0"/>
                <a:ea typeface="Times New Roman" panose="02020603050405020304" pitchFamily="18" charset="0"/>
                <a:cs typeface="Times New Roman" panose="02020603050405020304" pitchFamily="18" charset="0"/>
              </a:rPr>
              <a:t>Be proud of your company</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Bef>
                <a:spcPts val="600"/>
              </a:spcBef>
              <a:spcAft>
                <a:spcPts val="600"/>
              </a:spcAft>
              <a:buSzPts val="1000"/>
              <a:buFont typeface="Symbol" panose="05050102010706020507" pitchFamily="18" charset="2"/>
              <a:buChar char=""/>
              <a:tabLst>
                <a:tab pos="457200" algn="l"/>
                <a:tab pos="810260" algn="l"/>
              </a:tabLst>
            </a:pPr>
            <a:r>
              <a:rPr lang="en-AU" sz="1800" dirty="0">
                <a:effectLst/>
                <a:latin typeface="Arial" panose="020B0604020202020204" pitchFamily="34" charset="0"/>
                <a:ea typeface="Times New Roman" panose="02020603050405020304" pitchFamily="18" charset="0"/>
              </a:rPr>
              <a:t>Sell yourself</a:t>
            </a:r>
            <a:endParaRPr lang="en-AU" sz="1200" dirty="0">
              <a:effectLst/>
              <a:latin typeface="Arial" panose="020B0604020202020204" pitchFamily="34" charset="0"/>
              <a:ea typeface="Times New Roman" panose="02020603050405020304" pitchFamily="18" charset="0"/>
            </a:endParaRPr>
          </a:p>
          <a:p>
            <a:endParaRPr lang="en-AU" dirty="0"/>
          </a:p>
        </p:txBody>
      </p:sp>
      <p:sp>
        <p:nvSpPr>
          <p:cNvPr id="4" name="Slide Number Placeholder 3"/>
          <p:cNvSpPr>
            <a:spLocks noGrp="1"/>
          </p:cNvSpPr>
          <p:nvPr>
            <p:ph type="sldNum" sz="quarter" idx="5"/>
          </p:nvPr>
        </p:nvSpPr>
        <p:spPr/>
        <p:txBody>
          <a:bodyPr/>
          <a:lstStyle/>
          <a:p>
            <a:fld id="{FE994D69-33BB-4D81-9F39-0E23FE9A5F5A}" type="slidenum">
              <a:rPr lang="en-AU" smtClean="0"/>
              <a:t>8</a:t>
            </a:fld>
            <a:endParaRPr lang="en-AU"/>
          </a:p>
        </p:txBody>
      </p:sp>
    </p:spTree>
    <p:extLst>
      <p:ext uri="{BB962C8B-B14F-4D97-AF65-F5344CB8AC3E}">
        <p14:creationId xmlns:p14="http://schemas.microsoft.com/office/powerpoint/2010/main" val="25251304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600"/>
              </a:spcAft>
              <a:tabLst>
                <a:tab pos="810260" algn="l"/>
              </a:tabLst>
            </a:pPr>
            <a:r>
              <a:rPr lang="en-AU" sz="1800" dirty="0">
                <a:effectLst/>
                <a:latin typeface="Arial" panose="020B0604020202020204" pitchFamily="34" charset="0"/>
                <a:ea typeface="Times New Roman" panose="02020603050405020304" pitchFamily="18" charset="0"/>
                <a:cs typeface="Times New Roman" panose="02020603050405020304" pitchFamily="18" charset="0"/>
              </a:rPr>
              <a:t>Furniture removalists must be able to advise customers of the steps involved in the removal process.  The customer is likely to have some questions and concerns about the removals process and how it will affect them; you should be able to answer their questions.</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tabLst>
                <a:tab pos="810260" algn="l"/>
              </a:tabLst>
            </a:pPr>
            <a:r>
              <a:rPr lang="en-AU" sz="1800" dirty="0">
                <a:effectLst/>
                <a:latin typeface="Arial" panose="020B0604020202020204" pitchFamily="34" charset="0"/>
                <a:ea typeface="Times New Roman" panose="02020603050405020304" pitchFamily="18" charset="0"/>
                <a:cs typeface="Times New Roman" panose="02020603050405020304" pitchFamily="18" charset="0"/>
              </a:rPr>
              <a:t>The customer is entitled to know what the removal process will be.  It would be best practice to go through the move with the customer, reconfirming what is to be moved and work to be undertaken.  </a:t>
            </a:r>
            <a:endParaRPr lang="en-AU" dirty="0"/>
          </a:p>
        </p:txBody>
      </p:sp>
      <p:sp>
        <p:nvSpPr>
          <p:cNvPr id="4" name="Slide Number Placeholder 3"/>
          <p:cNvSpPr>
            <a:spLocks noGrp="1"/>
          </p:cNvSpPr>
          <p:nvPr>
            <p:ph type="sldNum" sz="quarter" idx="5"/>
          </p:nvPr>
        </p:nvSpPr>
        <p:spPr/>
        <p:txBody>
          <a:bodyPr/>
          <a:lstStyle/>
          <a:p>
            <a:fld id="{FE994D69-33BB-4D81-9F39-0E23FE9A5F5A}" type="slidenum">
              <a:rPr lang="en-AU" smtClean="0"/>
              <a:t>9</a:t>
            </a:fld>
            <a:endParaRPr lang="en-AU"/>
          </a:p>
        </p:txBody>
      </p:sp>
    </p:spTree>
    <p:extLst>
      <p:ext uri="{BB962C8B-B14F-4D97-AF65-F5344CB8AC3E}">
        <p14:creationId xmlns:p14="http://schemas.microsoft.com/office/powerpoint/2010/main" val="4778948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600"/>
              </a:spcAft>
              <a:tabLst>
                <a:tab pos="810260" algn="l"/>
              </a:tabLst>
            </a:pPr>
            <a:r>
              <a:rPr lang="en-AU" sz="1800" dirty="0">
                <a:effectLst/>
                <a:latin typeface="Arial" panose="020B0604020202020204" pitchFamily="34" charset="0"/>
                <a:ea typeface="Times New Roman" panose="02020603050405020304" pitchFamily="18" charset="0"/>
                <a:cs typeface="Times New Roman" panose="02020603050405020304" pitchFamily="18" charset="0"/>
              </a:rPr>
              <a:t>Many of the problems that occur with moves are often defended by the question....</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tabLst>
                <a:tab pos="810260" algn="l"/>
              </a:tabLst>
            </a:pPr>
            <a:r>
              <a:rPr lang="en-AU" sz="1800" b="1" dirty="0">
                <a:effectLst/>
                <a:latin typeface="Arial" panose="020B0604020202020204" pitchFamily="34" charset="0"/>
                <a:ea typeface="Times New Roman" panose="02020603050405020304" pitchFamily="18" charset="0"/>
                <a:cs typeface="Times New Roman" panose="02020603050405020304" pitchFamily="18" charset="0"/>
              </a:rPr>
              <a:t>"Why wasn't I told about that?"</a:t>
            </a:r>
            <a:br>
              <a:rPr lang="en-AU" sz="1800" b="1" dirty="0">
                <a:effectLst/>
                <a:latin typeface="Arial" panose="020B0604020202020204" pitchFamily="34" charset="0"/>
                <a:ea typeface="Times New Roman" panose="02020603050405020304" pitchFamily="18" charset="0"/>
                <a:cs typeface="Times New Roman" panose="02020603050405020304" pitchFamily="18" charset="0"/>
              </a:rPr>
            </a:br>
            <a:r>
              <a:rPr lang="en-AU" sz="1800" b="1" dirty="0">
                <a:effectLst/>
                <a:latin typeface="Arial" panose="020B0604020202020204" pitchFamily="34" charset="0"/>
                <a:ea typeface="Times New Roman" panose="02020603050405020304" pitchFamily="18" charset="0"/>
                <a:cs typeface="Times New Roman" panose="02020603050405020304" pitchFamily="18" charset="0"/>
              </a:rPr>
              <a:t>OR</a:t>
            </a:r>
            <a:br>
              <a:rPr lang="en-AU" sz="1800" b="1" dirty="0">
                <a:effectLst/>
                <a:latin typeface="Arial" panose="020B0604020202020204" pitchFamily="34" charset="0"/>
                <a:ea typeface="Times New Roman" panose="02020603050405020304" pitchFamily="18" charset="0"/>
                <a:cs typeface="Times New Roman" panose="02020603050405020304" pitchFamily="18" charset="0"/>
              </a:rPr>
            </a:br>
            <a:r>
              <a:rPr lang="en-AU" sz="1800" b="1" dirty="0">
                <a:effectLst/>
                <a:latin typeface="Arial" panose="020B0604020202020204" pitchFamily="34" charset="0"/>
                <a:ea typeface="Times New Roman" panose="02020603050405020304" pitchFamily="18" charset="0"/>
                <a:cs typeface="Times New Roman" panose="02020603050405020304" pitchFamily="18" charset="0"/>
              </a:rPr>
              <a:t>"I didn't know I couldn't claim for a breakage if I packed the carton"</a:t>
            </a:r>
            <a:br>
              <a:rPr lang="en-AU" sz="1800" b="1" dirty="0">
                <a:effectLst/>
                <a:latin typeface="Arial" panose="020B0604020202020204" pitchFamily="34" charset="0"/>
                <a:ea typeface="Times New Roman" panose="02020603050405020304" pitchFamily="18" charset="0"/>
                <a:cs typeface="Times New Roman" panose="02020603050405020304" pitchFamily="18" charset="0"/>
              </a:rPr>
            </a:br>
            <a:r>
              <a:rPr lang="en-AU" sz="1800" b="1" dirty="0">
                <a:effectLst/>
                <a:latin typeface="Arial" panose="020B0604020202020204" pitchFamily="34" charset="0"/>
                <a:ea typeface="Times New Roman" panose="02020603050405020304" pitchFamily="18" charset="0"/>
                <a:cs typeface="Times New Roman" panose="02020603050405020304" pitchFamily="18" charset="0"/>
              </a:rPr>
              <a:t>OR</a:t>
            </a:r>
            <a:br>
              <a:rPr lang="en-AU" sz="1800" b="1" dirty="0">
                <a:effectLst/>
                <a:latin typeface="Arial" panose="020B0604020202020204" pitchFamily="34" charset="0"/>
                <a:ea typeface="Times New Roman" panose="02020603050405020304" pitchFamily="18" charset="0"/>
                <a:cs typeface="Times New Roman" panose="02020603050405020304" pitchFamily="18" charset="0"/>
              </a:rPr>
            </a:br>
            <a:r>
              <a:rPr lang="en-AU" sz="1800" b="1" dirty="0">
                <a:effectLst/>
                <a:latin typeface="Arial" panose="020B0604020202020204" pitchFamily="34" charset="0"/>
                <a:ea typeface="Times New Roman" panose="02020603050405020304" pitchFamily="18" charset="0"/>
                <a:cs typeface="Times New Roman" panose="02020603050405020304" pitchFamily="18" charset="0"/>
              </a:rPr>
              <a:t>"I just assumed that you would take the gas cylinder for the BBQ"</a:t>
            </a:r>
            <a:endParaRPr lang="en-AU" sz="18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600"/>
              </a:spcAft>
              <a:tabLst>
                <a:tab pos="810260" algn="l"/>
              </a:tabLst>
            </a:pPr>
            <a:r>
              <a:rPr lang="en-AU" sz="1800" dirty="0">
                <a:effectLst/>
                <a:latin typeface="Arial" panose="020B0604020202020204" pitchFamily="34" charset="0"/>
                <a:ea typeface="Times New Roman" panose="02020603050405020304" pitchFamily="18" charset="0"/>
                <a:cs typeface="Times New Roman" panose="02020603050405020304" pitchFamily="18" charset="0"/>
              </a:rPr>
              <a:t>This confusion could all be avoided through communication.</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Bef>
                <a:spcPts val="600"/>
              </a:spcBef>
              <a:spcAft>
                <a:spcPts val="600"/>
              </a:spcAft>
              <a:buSzPts val="1000"/>
              <a:buFont typeface="Symbol" panose="05050102010706020507" pitchFamily="18" charset="2"/>
              <a:buChar char=""/>
              <a:tabLst>
                <a:tab pos="457200" algn="l"/>
                <a:tab pos="810260" algn="l"/>
              </a:tabLst>
            </a:pPr>
            <a:endParaRPr lang="en-AU" dirty="0"/>
          </a:p>
        </p:txBody>
      </p:sp>
      <p:sp>
        <p:nvSpPr>
          <p:cNvPr id="4" name="Slide Number Placeholder 3"/>
          <p:cNvSpPr>
            <a:spLocks noGrp="1"/>
          </p:cNvSpPr>
          <p:nvPr>
            <p:ph type="sldNum" sz="quarter" idx="5"/>
          </p:nvPr>
        </p:nvSpPr>
        <p:spPr/>
        <p:txBody>
          <a:bodyPr/>
          <a:lstStyle/>
          <a:p>
            <a:fld id="{FE994D69-33BB-4D81-9F39-0E23FE9A5F5A}" type="slidenum">
              <a:rPr lang="en-AU" smtClean="0"/>
              <a:t>10</a:t>
            </a:fld>
            <a:endParaRPr lang="en-AU"/>
          </a:p>
        </p:txBody>
      </p:sp>
    </p:spTree>
    <p:extLst>
      <p:ext uri="{BB962C8B-B14F-4D97-AF65-F5344CB8AC3E}">
        <p14:creationId xmlns:p14="http://schemas.microsoft.com/office/powerpoint/2010/main" val="21228203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48455-5A4D-32B7-36BE-82CB8724E4E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DEF63FC2-0D73-9C03-2CA1-A235FB5392D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21CD87FB-9CE4-536B-3D35-752FF4515103}"/>
              </a:ext>
            </a:extLst>
          </p:cNvPr>
          <p:cNvSpPr>
            <a:spLocks noGrp="1"/>
          </p:cNvSpPr>
          <p:nvPr>
            <p:ph type="dt" sz="half" idx="10"/>
          </p:nvPr>
        </p:nvSpPr>
        <p:spPr/>
        <p:txBody>
          <a:bodyPr/>
          <a:lstStyle/>
          <a:p>
            <a:fld id="{16E8045B-0E36-41B8-8307-AB6CBCA17F6F}" type="datetimeFigureOut">
              <a:rPr lang="en-AU" smtClean="0"/>
              <a:t>16/09/2024</a:t>
            </a:fld>
            <a:endParaRPr lang="en-AU"/>
          </a:p>
        </p:txBody>
      </p:sp>
      <p:sp>
        <p:nvSpPr>
          <p:cNvPr id="5" name="Footer Placeholder 4">
            <a:extLst>
              <a:ext uri="{FF2B5EF4-FFF2-40B4-BE49-F238E27FC236}">
                <a16:creationId xmlns:a16="http://schemas.microsoft.com/office/drawing/2014/main" id="{BFB7A506-BE6A-E0C2-A5F0-FD9C551F167A}"/>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D082E748-2309-6484-C41A-FB850F9FDB48}"/>
              </a:ext>
            </a:extLst>
          </p:cNvPr>
          <p:cNvSpPr>
            <a:spLocks noGrp="1"/>
          </p:cNvSpPr>
          <p:nvPr>
            <p:ph type="sldNum" sz="quarter" idx="12"/>
          </p:nvPr>
        </p:nvSpPr>
        <p:spPr/>
        <p:txBody>
          <a:bodyPr/>
          <a:lstStyle/>
          <a:p>
            <a:fld id="{2DABC74D-90F8-44CE-8783-79F3F0BCB94E}" type="slidenum">
              <a:rPr lang="en-AU" smtClean="0"/>
              <a:t>‹#›</a:t>
            </a:fld>
            <a:endParaRPr lang="en-AU"/>
          </a:p>
        </p:txBody>
      </p:sp>
    </p:spTree>
    <p:extLst>
      <p:ext uri="{BB962C8B-B14F-4D97-AF65-F5344CB8AC3E}">
        <p14:creationId xmlns:p14="http://schemas.microsoft.com/office/powerpoint/2010/main" val="1643433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38CF6-62C7-5D50-4548-9C7ADD20FBAD}"/>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C2F6B338-852B-FAF9-90B8-13F69672965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ABDB3A49-530A-C0B9-2B75-3B9192FB4B99}"/>
              </a:ext>
            </a:extLst>
          </p:cNvPr>
          <p:cNvSpPr>
            <a:spLocks noGrp="1"/>
          </p:cNvSpPr>
          <p:nvPr>
            <p:ph type="dt" sz="half" idx="10"/>
          </p:nvPr>
        </p:nvSpPr>
        <p:spPr/>
        <p:txBody>
          <a:bodyPr/>
          <a:lstStyle/>
          <a:p>
            <a:fld id="{16E8045B-0E36-41B8-8307-AB6CBCA17F6F}" type="datetimeFigureOut">
              <a:rPr lang="en-AU" smtClean="0"/>
              <a:t>16/09/2024</a:t>
            </a:fld>
            <a:endParaRPr lang="en-AU"/>
          </a:p>
        </p:txBody>
      </p:sp>
      <p:sp>
        <p:nvSpPr>
          <p:cNvPr id="5" name="Footer Placeholder 4">
            <a:extLst>
              <a:ext uri="{FF2B5EF4-FFF2-40B4-BE49-F238E27FC236}">
                <a16:creationId xmlns:a16="http://schemas.microsoft.com/office/drawing/2014/main" id="{7F36AF7B-B0D4-CBF9-DB29-6BFCBF966B7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EF297FA-1C7F-0ED6-E7B5-4049FF9A1872}"/>
              </a:ext>
            </a:extLst>
          </p:cNvPr>
          <p:cNvSpPr>
            <a:spLocks noGrp="1"/>
          </p:cNvSpPr>
          <p:nvPr>
            <p:ph type="sldNum" sz="quarter" idx="12"/>
          </p:nvPr>
        </p:nvSpPr>
        <p:spPr/>
        <p:txBody>
          <a:bodyPr/>
          <a:lstStyle/>
          <a:p>
            <a:fld id="{2DABC74D-90F8-44CE-8783-79F3F0BCB94E}" type="slidenum">
              <a:rPr lang="en-AU" smtClean="0"/>
              <a:t>‹#›</a:t>
            </a:fld>
            <a:endParaRPr lang="en-AU"/>
          </a:p>
        </p:txBody>
      </p:sp>
    </p:spTree>
    <p:extLst>
      <p:ext uri="{BB962C8B-B14F-4D97-AF65-F5344CB8AC3E}">
        <p14:creationId xmlns:p14="http://schemas.microsoft.com/office/powerpoint/2010/main" val="6932784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DBA6783-CCD0-87C5-4FF6-881EA740DA9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9BA9B1E9-8C6D-0957-F759-2BCF1ECFC8E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F9097036-7836-928C-DE0F-698EFE1F88C2}"/>
              </a:ext>
            </a:extLst>
          </p:cNvPr>
          <p:cNvSpPr>
            <a:spLocks noGrp="1"/>
          </p:cNvSpPr>
          <p:nvPr>
            <p:ph type="dt" sz="half" idx="10"/>
          </p:nvPr>
        </p:nvSpPr>
        <p:spPr/>
        <p:txBody>
          <a:bodyPr/>
          <a:lstStyle/>
          <a:p>
            <a:fld id="{16E8045B-0E36-41B8-8307-AB6CBCA17F6F}" type="datetimeFigureOut">
              <a:rPr lang="en-AU" smtClean="0"/>
              <a:t>16/09/2024</a:t>
            </a:fld>
            <a:endParaRPr lang="en-AU"/>
          </a:p>
        </p:txBody>
      </p:sp>
      <p:sp>
        <p:nvSpPr>
          <p:cNvPr id="5" name="Footer Placeholder 4">
            <a:extLst>
              <a:ext uri="{FF2B5EF4-FFF2-40B4-BE49-F238E27FC236}">
                <a16:creationId xmlns:a16="http://schemas.microsoft.com/office/drawing/2014/main" id="{F7BD717C-DBD5-579A-42E4-A84E2DCB3B22}"/>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E7E3913-3FF6-21CD-17F2-87A7722BC867}"/>
              </a:ext>
            </a:extLst>
          </p:cNvPr>
          <p:cNvSpPr>
            <a:spLocks noGrp="1"/>
          </p:cNvSpPr>
          <p:nvPr>
            <p:ph type="sldNum" sz="quarter" idx="12"/>
          </p:nvPr>
        </p:nvSpPr>
        <p:spPr/>
        <p:txBody>
          <a:bodyPr/>
          <a:lstStyle/>
          <a:p>
            <a:fld id="{2DABC74D-90F8-44CE-8783-79F3F0BCB94E}" type="slidenum">
              <a:rPr lang="en-AU" smtClean="0"/>
              <a:t>‹#›</a:t>
            </a:fld>
            <a:endParaRPr lang="en-AU"/>
          </a:p>
        </p:txBody>
      </p:sp>
    </p:spTree>
    <p:extLst>
      <p:ext uri="{BB962C8B-B14F-4D97-AF65-F5344CB8AC3E}">
        <p14:creationId xmlns:p14="http://schemas.microsoft.com/office/powerpoint/2010/main" val="857308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56B9B-A7C7-2558-954E-FD7D89207DD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6F304AFA-7444-C2DC-FD83-7D565984EE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D3E60810-2673-66D3-D7CE-43378F736CFB}"/>
              </a:ext>
            </a:extLst>
          </p:cNvPr>
          <p:cNvSpPr>
            <a:spLocks noGrp="1"/>
          </p:cNvSpPr>
          <p:nvPr>
            <p:ph type="dt" sz="half" idx="10"/>
          </p:nvPr>
        </p:nvSpPr>
        <p:spPr/>
        <p:txBody>
          <a:bodyPr/>
          <a:lstStyle/>
          <a:p>
            <a:fld id="{16E8045B-0E36-41B8-8307-AB6CBCA17F6F}" type="datetimeFigureOut">
              <a:rPr lang="en-AU" smtClean="0"/>
              <a:t>16/09/2024</a:t>
            </a:fld>
            <a:endParaRPr lang="en-AU"/>
          </a:p>
        </p:txBody>
      </p:sp>
      <p:sp>
        <p:nvSpPr>
          <p:cNvPr id="5" name="Footer Placeholder 4">
            <a:extLst>
              <a:ext uri="{FF2B5EF4-FFF2-40B4-BE49-F238E27FC236}">
                <a16:creationId xmlns:a16="http://schemas.microsoft.com/office/drawing/2014/main" id="{737180CD-6F56-8A55-47FA-CD3B4250C952}"/>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5FCF185B-1129-FBA5-910E-DE41ABCC4D69}"/>
              </a:ext>
            </a:extLst>
          </p:cNvPr>
          <p:cNvSpPr>
            <a:spLocks noGrp="1"/>
          </p:cNvSpPr>
          <p:nvPr>
            <p:ph type="sldNum" sz="quarter" idx="12"/>
          </p:nvPr>
        </p:nvSpPr>
        <p:spPr/>
        <p:txBody>
          <a:bodyPr/>
          <a:lstStyle/>
          <a:p>
            <a:fld id="{2DABC74D-90F8-44CE-8783-79F3F0BCB94E}" type="slidenum">
              <a:rPr lang="en-AU" smtClean="0"/>
              <a:t>‹#›</a:t>
            </a:fld>
            <a:endParaRPr lang="en-AU"/>
          </a:p>
        </p:txBody>
      </p:sp>
    </p:spTree>
    <p:extLst>
      <p:ext uri="{BB962C8B-B14F-4D97-AF65-F5344CB8AC3E}">
        <p14:creationId xmlns:p14="http://schemas.microsoft.com/office/powerpoint/2010/main" val="1598443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61FE43-502A-D153-D85A-358C57208ED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4F77F931-35C4-260B-2B1B-7F76DE7D2D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4EC3A38-0475-B8B0-CBC7-04D42E217491}"/>
              </a:ext>
            </a:extLst>
          </p:cNvPr>
          <p:cNvSpPr>
            <a:spLocks noGrp="1"/>
          </p:cNvSpPr>
          <p:nvPr>
            <p:ph type="dt" sz="half" idx="10"/>
          </p:nvPr>
        </p:nvSpPr>
        <p:spPr/>
        <p:txBody>
          <a:bodyPr/>
          <a:lstStyle/>
          <a:p>
            <a:fld id="{16E8045B-0E36-41B8-8307-AB6CBCA17F6F}" type="datetimeFigureOut">
              <a:rPr lang="en-AU" smtClean="0"/>
              <a:t>16/09/2024</a:t>
            </a:fld>
            <a:endParaRPr lang="en-AU"/>
          </a:p>
        </p:txBody>
      </p:sp>
      <p:sp>
        <p:nvSpPr>
          <p:cNvPr id="5" name="Footer Placeholder 4">
            <a:extLst>
              <a:ext uri="{FF2B5EF4-FFF2-40B4-BE49-F238E27FC236}">
                <a16:creationId xmlns:a16="http://schemas.microsoft.com/office/drawing/2014/main" id="{ADD274EE-2A84-4F64-43A5-481D450744F1}"/>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B6C9E6F5-74F7-051B-D5FC-1F129ED11A69}"/>
              </a:ext>
            </a:extLst>
          </p:cNvPr>
          <p:cNvSpPr>
            <a:spLocks noGrp="1"/>
          </p:cNvSpPr>
          <p:nvPr>
            <p:ph type="sldNum" sz="quarter" idx="12"/>
          </p:nvPr>
        </p:nvSpPr>
        <p:spPr/>
        <p:txBody>
          <a:bodyPr/>
          <a:lstStyle/>
          <a:p>
            <a:fld id="{2DABC74D-90F8-44CE-8783-79F3F0BCB94E}" type="slidenum">
              <a:rPr lang="en-AU" smtClean="0"/>
              <a:t>‹#›</a:t>
            </a:fld>
            <a:endParaRPr lang="en-AU"/>
          </a:p>
        </p:txBody>
      </p:sp>
    </p:spTree>
    <p:extLst>
      <p:ext uri="{BB962C8B-B14F-4D97-AF65-F5344CB8AC3E}">
        <p14:creationId xmlns:p14="http://schemas.microsoft.com/office/powerpoint/2010/main" val="35305393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0E892-CAD0-CA30-0383-A1F90992C5F7}"/>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05428C05-B3F8-F4A9-BA41-D4AA963E4E9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43FCF823-20DA-79AC-B396-64284E0301F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1785EB09-CF69-5DE3-7617-6EADB8FC4F88}"/>
              </a:ext>
            </a:extLst>
          </p:cNvPr>
          <p:cNvSpPr>
            <a:spLocks noGrp="1"/>
          </p:cNvSpPr>
          <p:nvPr>
            <p:ph type="dt" sz="half" idx="10"/>
          </p:nvPr>
        </p:nvSpPr>
        <p:spPr/>
        <p:txBody>
          <a:bodyPr/>
          <a:lstStyle/>
          <a:p>
            <a:fld id="{16E8045B-0E36-41B8-8307-AB6CBCA17F6F}" type="datetimeFigureOut">
              <a:rPr lang="en-AU" smtClean="0"/>
              <a:t>16/09/2024</a:t>
            </a:fld>
            <a:endParaRPr lang="en-AU"/>
          </a:p>
        </p:txBody>
      </p:sp>
      <p:sp>
        <p:nvSpPr>
          <p:cNvPr id="6" name="Footer Placeholder 5">
            <a:extLst>
              <a:ext uri="{FF2B5EF4-FFF2-40B4-BE49-F238E27FC236}">
                <a16:creationId xmlns:a16="http://schemas.microsoft.com/office/drawing/2014/main" id="{E0DF4EE2-19CC-DC24-054B-1E5D15DCCBDA}"/>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6337B69-1F44-2237-48E2-E864A4627872}"/>
              </a:ext>
            </a:extLst>
          </p:cNvPr>
          <p:cNvSpPr>
            <a:spLocks noGrp="1"/>
          </p:cNvSpPr>
          <p:nvPr>
            <p:ph type="sldNum" sz="quarter" idx="12"/>
          </p:nvPr>
        </p:nvSpPr>
        <p:spPr/>
        <p:txBody>
          <a:bodyPr/>
          <a:lstStyle/>
          <a:p>
            <a:fld id="{2DABC74D-90F8-44CE-8783-79F3F0BCB94E}" type="slidenum">
              <a:rPr lang="en-AU" smtClean="0"/>
              <a:t>‹#›</a:t>
            </a:fld>
            <a:endParaRPr lang="en-AU"/>
          </a:p>
        </p:txBody>
      </p:sp>
    </p:spTree>
    <p:extLst>
      <p:ext uri="{BB962C8B-B14F-4D97-AF65-F5344CB8AC3E}">
        <p14:creationId xmlns:p14="http://schemas.microsoft.com/office/powerpoint/2010/main" val="31263703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BBBA7-2606-F23B-F53C-A444D7174997}"/>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904AB06B-06AF-C90B-FC0A-F50DC417008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7C20478-F826-735E-CEC2-DBFE779DAAE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EE646E0D-0CBE-C873-F7B0-0BE1D6AEBCE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8F2D3BE-FF53-9752-6581-FABC9623DDD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341540E0-797E-C398-1211-C241D32D3A81}"/>
              </a:ext>
            </a:extLst>
          </p:cNvPr>
          <p:cNvSpPr>
            <a:spLocks noGrp="1"/>
          </p:cNvSpPr>
          <p:nvPr>
            <p:ph type="dt" sz="half" idx="10"/>
          </p:nvPr>
        </p:nvSpPr>
        <p:spPr/>
        <p:txBody>
          <a:bodyPr/>
          <a:lstStyle/>
          <a:p>
            <a:fld id="{16E8045B-0E36-41B8-8307-AB6CBCA17F6F}" type="datetimeFigureOut">
              <a:rPr lang="en-AU" smtClean="0"/>
              <a:t>16/09/2024</a:t>
            </a:fld>
            <a:endParaRPr lang="en-AU"/>
          </a:p>
        </p:txBody>
      </p:sp>
      <p:sp>
        <p:nvSpPr>
          <p:cNvPr id="8" name="Footer Placeholder 7">
            <a:extLst>
              <a:ext uri="{FF2B5EF4-FFF2-40B4-BE49-F238E27FC236}">
                <a16:creationId xmlns:a16="http://schemas.microsoft.com/office/drawing/2014/main" id="{03DB60AC-F144-C082-0682-42FF930691C2}"/>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E03C8695-BB60-70EE-A275-6222F8083CDF}"/>
              </a:ext>
            </a:extLst>
          </p:cNvPr>
          <p:cNvSpPr>
            <a:spLocks noGrp="1"/>
          </p:cNvSpPr>
          <p:nvPr>
            <p:ph type="sldNum" sz="quarter" idx="12"/>
          </p:nvPr>
        </p:nvSpPr>
        <p:spPr/>
        <p:txBody>
          <a:bodyPr/>
          <a:lstStyle/>
          <a:p>
            <a:fld id="{2DABC74D-90F8-44CE-8783-79F3F0BCB94E}" type="slidenum">
              <a:rPr lang="en-AU" smtClean="0"/>
              <a:t>‹#›</a:t>
            </a:fld>
            <a:endParaRPr lang="en-AU"/>
          </a:p>
        </p:txBody>
      </p:sp>
    </p:spTree>
    <p:extLst>
      <p:ext uri="{BB962C8B-B14F-4D97-AF65-F5344CB8AC3E}">
        <p14:creationId xmlns:p14="http://schemas.microsoft.com/office/powerpoint/2010/main" val="4112985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E15BC-A965-8807-0947-4E261DCCD7BD}"/>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2868BC37-1FEA-4368-D03D-785FD1E921E6}"/>
              </a:ext>
            </a:extLst>
          </p:cNvPr>
          <p:cNvSpPr>
            <a:spLocks noGrp="1"/>
          </p:cNvSpPr>
          <p:nvPr>
            <p:ph type="dt" sz="half" idx="10"/>
          </p:nvPr>
        </p:nvSpPr>
        <p:spPr/>
        <p:txBody>
          <a:bodyPr/>
          <a:lstStyle/>
          <a:p>
            <a:fld id="{16E8045B-0E36-41B8-8307-AB6CBCA17F6F}" type="datetimeFigureOut">
              <a:rPr lang="en-AU" smtClean="0"/>
              <a:t>16/09/2024</a:t>
            </a:fld>
            <a:endParaRPr lang="en-AU"/>
          </a:p>
        </p:txBody>
      </p:sp>
      <p:sp>
        <p:nvSpPr>
          <p:cNvPr id="4" name="Footer Placeholder 3">
            <a:extLst>
              <a:ext uri="{FF2B5EF4-FFF2-40B4-BE49-F238E27FC236}">
                <a16:creationId xmlns:a16="http://schemas.microsoft.com/office/drawing/2014/main" id="{E3C76141-1333-B41A-D4A0-D77EB3F945C9}"/>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D07EAF2B-66D3-A080-3D42-0E70DF468CA2}"/>
              </a:ext>
            </a:extLst>
          </p:cNvPr>
          <p:cNvSpPr>
            <a:spLocks noGrp="1"/>
          </p:cNvSpPr>
          <p:nvPr>
            <p:ph type="sldNum" sz="quarter" idx="12"/>
          </p:nvPr>
        </p:nvSpPr>
        <p:spPr/>
        <p:txBody>
          <a:bodyPr/>
          <a:lstStyle/>
          <a:p>
            <a:fld id="{2DABC74D-90F8-44CE-8783-79F3F0BCB94E}" type="slidenum">
              <a:rPr lang="en-AU" smtClean="0"/>
              <a:t>‹#›</a:t>
            </a:fld>
            <a:endParaRPr lang="en-AU"/>
          </a:p>
        </p:txBody>
      </p:sp>
    </p:spTree>
    <p:extLst>
      <p:ext uri="{BB962C8B-B14F-4D97-AF65-F5344CB8AC3E}">
        <p14:creationId xmlns:p14="http://schemas.microsoft.com/office/powerpoint/2010/main" val="1711668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859C00C-168F-ECCF-F4C9-DB2673CEBAA2}"/>
              </a:ext>
            </a:extLst>
          </p:cNvPr>
          <p:cNvSpPr>
            <a:spLocks noGrp="1"/>
          </p:cNvSpPr>
          <p:nvPr>
            <p:ph type="dt" sz="half" idx="10"/>
          </p:nvPr>
        </p:nvSpPr>
        <p:spPr/>
        <p:txBody>
          <a:bodyPr/>
          <a:lstStyle/>
          <a:p>
            <a:fld id="{16E8045B-0E36-41B8-8307-AB6CBCA17F6F}" type="datetimeFigureOut">
              <a:rPr lang="en-AU" smtClean="0"/>
              <a:t>16/09/2024</a:t>
            </a:fld>
            <a:endParaRPr lang="en-AU"/>
          </a:p>
        </p:txBody>
      </p:sp>
      <p:sp>
        <p:nvSpPr>
          <p:cNvPr id="3" name="Footer Placeholder 2">
            <a:extLst>
              <a:ext uri="{FF2B5EF4-FFF2-40B4-BE49-F238E27FC236}">
                <a16:creationId xmlns:a16="http://schemas.microsoft.com/office/drawing/2014/main" id="{B3A58586-8CEF-CD7C-3DDD-E673FB7D2F86}"/>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819188E4-A3A6-60F8-7603-6C1EC00B016F}"/>
              </a:ext>
            </a:extLst>
          </p:cNvPr>
          <p:cNvSpPr>
            <a:spLocks noGrp="1"/>
          </p:cNvSpPr>
          <p:nvPr>
            <p:ph type="sldNum" sz="quarter" idx="12"/>
          </p:nvPr>
        </p:nvSpPr>
        <p:spPr/>
        <p:txBody>
          <a:bodyPr/>
          <a:lstStyle/>
          <a:p>
            <a:fld id="{2DABC74D-90F8-44CE-8783-79F3F0BCB94E}" type="slidenum">
              <a:rPr lang="en-AU" smtClean="0"/>
              <a:t>‹#›</a:t>
            </a:fld>
            <a:endParaRPr lang="en-AU"/>
          </a:p>
        </p:txBody>
      </p:sp>
    </p:spTree>
    <p:extLst>
      <p:ext uri="{BB962C8B-B14F-4D97-AF65-F5344CB8AC3E}">
        <p14:creationId xmlns:p14="http://schemas.microsoft.com/office/powerpoint/2010/main" val="18343175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361385-38AB-8602-7956-FDADEDD6612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782B23DE-A2C1-7FD9-9F38-032DB8FA6F1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4FEB6EFC-7E8F-F1AB-BF9E-80C1DAE18B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A35B85-FB69-4B36-BA2C-535EAEE411EC}"/>
              </a:ext>
            </a:extLst>
          </p:cNvPr>
          <p:cNvSpPr>
            <a:spLocks noGrp="1"/>
          </p:cNvSpPr>
          <p:nvPr>
            <p:ph type="dt" sz="half" idx="10"/>
          </p:nvPr>
        </p:nvSpPr>
        <p:spPr/>
        <p:txBody>
          <a:bodyPr/>
          <a:lstStyle/>
          <a:p>
            <a:fld id="{16E8045B-0E36-41B8-8307-AB6CBCA17F6F}" type="datetimeFigureOut">
              <a:rPr lang="en-AU" smtClean="0"/>
              <a:t>16/09/2024</a:t>
            </a:fld>
            <a:endParaRPr lang="en-AU"/>
          </a:p>
        </p:txBody>
      </p:sp>
      <p:sp>
        <p:nvSpPr>
          <p:cNvPr id="6" name="Footer Placeholder 5">
            <a:extLst>
              <a:ext uri="{FF2B5EF4-FFF2-40B4-BE49-F238E27FC236}">
                <a16:creationId xmlns:a16="http://schemas.microsoft.com/office/drawing/2014/main" id="{6C3BB313-F580-CCC8-BE74-81A7866C0F07}"/>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28C969B3-6DCB-883A-EC19-437EB3BAC1F9}"/>
              </a:ext>
            </a:extLst>
          </p:cNvPr>
          <p:cNvSpPr>
            <a:spLocks noGrp="1"/>
          </p:cNvSpPr>
          <p:nvPr>
            <p:ph type="sldNum" sz="quarter" idx="12"/>
          </p:nvPr>
        </p:nvSpPr>
        <p:spPr/>
        <p:txBody>
          <a:bodyPr/>
          <a:lstStyle/>
          <a:p>
            <a:fld id="{2DABC74D-90F8-44CE-8783-79F3F0BCB94E}" type="slidenum">
              <a:rPr lang="en-AU" smtClean="0"/>
              <a:t>‹#›</a:t>
            </a:fld>
            <a:endParaRPr lang="en-AU"/>
          </a:p>
        </p:txBody>
      </p:sp>
    </p:spTree>
    <p:extLst>
      <p:ext uri="{BB962C8B-B14F-4D97-AF65-F5344CB8AC3E}">
        <p14:creationId xmlns:p14="http://schemas.microsoft.com/office/powerpoint/2010/main" val="17761077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A6319-3499-C667-F13B-6664BF4431C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99F5463B-BBD1-3DD7-E761-A8B1E4A94D0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122F59E1-7C73-078A-68D9-20CA82B267B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075A85-6E28-D893-33AE-BB1646CF0058}"/>
              </a:ext>
            </a:extLst>
          </p:cNvPr>
          <p:cNvSpPr>
            <a:spLocks noGrp="1"/>
          </p:cNvSpPr>
          <p:nvPr>
            <p:ph type="dt" sz="half" idx="10"/>
          </p:nvPr>
        </p:nvSpPr>
        <p:spPr/>
        <p:txBody>
          <a:bodyPr/>
          <a:lstStyle/>
          <a:p>
            <a:fld id="{16E8045B-0E36-41B8-8307-AB6CBCA17F6F}" type="datetimeFigureOut">
              <a:rPr lang="en-AU" smtClean="0"/>
              <a:t>16/09/2024</a:t>
            </a:fld>
            <a:endParaRPr lang="en-AU"/>
          </a:p>
        </p:txBody>
      </p:sp>
      <p:sp>
        <p:nvSpPr>
          <p:cNvPr id="6" name="Footer Placeholder 5">
            <a:extLst>
              <a:ext uri="{FF2B5EF4-FFF2-40B4-BE49-F238E27FC236}">
                <a16:creationId xmlns:a16="http://schemas.microsoft.com/office/drawing/2014/main" id="{EC2E84F3-702C-75D0-F085-2C7E3013815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70945F85-7C06-B1FF-8234-3A8FDCACABF2}"/>
              </a:ext>
            </a:extLst>
          </p:cNvPr>
          <p:cNvSpPr>
            <a:spLocks noGrp="1"/>
          </p:cNvSpPr>
          <p:nvPr>
            <p:ph type="sldNum" sz="quarter" idx="12"/>
          </p:nvPr>
        </p:nvSpPr>
        <p:spPr/>
        <p:txBody>
          <a:bodyPr/>
          <a:lstStyle/>
          <a:p>
            <a:fld id="{2DABC74D-90F8-44CE-8783-79F3F0BCB94E}" type="slidenum">
              <a:rPr lang="en-AU" smtClean="0"/>
              <a:t>‹#›</a:t>
            </a:fld>
            <a:endParaRPr lang="en-AU"/>
          </a:p>
        </p:txBody>
      </p:sp>
    </p:spTree>
    <p:extLst>
      <p:ext uri="{BB962C8B-B14F-4D97-AF65-F5344CB8AC3E}">
        <p14:creationId xmlns:p14="http://schemas.microsoft.com/office/powerpoint/2010/main" val="2644371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B448DCE-4C4E-AC81-397A-DB8F80E322C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AE9B23C1-2A38-DDB6-CB0D-A8AAFF7865D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A2000669-CAA4-AD98-6D77-C570FFAC9F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8045B-0E36-41B8-8307-AB6CBCA17F6F}" type="datetimeFigureOut">
              <a:rPr lang="en-AU" smtClean="0"/>
              <a:t>16/09/2024</a:t>
            </a:fld>
            <a:endParaRPr lang="en-AU"/>
          </a:p>
        </p:txBody>
      </p:sp>
      <p:sp>
        <p:nvSpPr>
          <p:cNvPr id="5" name="Footer Placeholder 4">
            <a:extLst>
              <a:ext uri="{FF2B5EF4-FFF2-40B4-BE49-F238E27FC236}">
                <a16:creationId xmlns:a16="http://schemas.microsoft.com/office/drawing/2014/main" id="{7CFA92B0-F390-4ABE-16E8-B852411D13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FD70A659-CCE2-48F8-77DA-DDF092EFA4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BC74D-90F8-44CE-8783-79F3F0BCB94E}" type="slidenum">
              <a:rPr lang="en-AU" smtClean="0"/>
              <a:t>‹#›</a:t>
            </a:fld>
            <a:endParaRPr lang="en-AU"/>
          </a:p>
        </p:txBody>
      </p:sp>
    </p:spTree>
    <p:extLst>
      <p:ext uri="{BB962C8B-B14F-4D97-AF65-F5344CB8AC3E}">
        <p14:creationId xmlns:p14="http://schemas.microsoft.com/office/powerpoint/2010/main" val="38722319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openxmlformats.org/officeDocument/2006/relationships/image" Target="../media/image2.jpg"/></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4518576-D5AE-EFAC-B1C0-86165B806B64}"/>
              </a:ext>
            </a:extLst>
          </p:cNvPr>
          <p:cNvSpPr/>
          <p:nvPr/>
        </p:nvSpPr>
        <p:spPr>
          <a:xfrm>
            <a:off x="0" y="6525491"/>
            <a:ext cx="12192000" cy="332509"/>
          </a:xfrm>
          <a:prstGeom prst="rect">
            <a:avLst/>
          </a:prstGeom>
          <a:solidFill>
            <a:srgbClr val="D3114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AU" sz="1600" b="1" dirty="0"/>
              <a:t>TOOLBOX </a:t>
            </a:r>
            <a:r>
              <a:rPr lang="en-AU" sz="1600" b="1"/>
              <a:t>TALK 2024</a:t>
            </a:r>
            <a:endParaRPr lang="en-AU" sz="1600" b="1" dirty="0"/>
          </a:p>
        </p:txBody>
      </p:sp>
      <p:pic>
        <p:nvPicPr>
          <p:cNvPr id="5" name="Picture Placeholder 9">
            <a:extLst>
              <a:ext uri="{FF2B5EF4-FFF2-40B4-BE49-F238E27FC236}">
                <a16:creationId xmlns:a16="http://schemas.microsoft.com/office/drawing/2014/main" id="{640BCF95-C4F6-1DE8-E897-52F1F88E9E38}"/>
              </a:ext>
            </a:extLst>
          </p:cNvPr>
          <p:cNvPicPr>
            <a:picLocks noChangeAspect="1"/>
          </p:cNvPicPr>
          <p:nvPr/>
        </p:nvPicPr>
        <p:blipFill>
          <a:blip r:embed="rId2"/>
          <a:srcRect/>
          <a:stretch/>
        </p:blipFill>
        <p:spPr>
          <a:xfrm>
            <a:off x="7973673" y="323273"/>
            <a:ext cx="3220687" cy="5726113"/>
          </a:xfrm>
          <a:prstGeom prst="rect">
            <a:avLst/>
          </a:prstGeom>
          <a:effectLst>
            <a:softEdge rad="25400"/>
          </a:effectLst>
        </p:spPr>
      </p:pic>
      <p:sp>
        <p:nvSpPr>
          <p:cNvPr id="6" name="Title 3">
            <a:extLst>
              <a:ext uri="{FF2B5EF4-FFF2-40B4-BE49-F238E27FC236}">
                <a16:creationId xmlns:a16="http://schemas.microsoft.com/office/drawing/2014/main" id="{1BC82517-3176-F85B-87AD-0ECCB86B9EB2}"/>
              </a:ext>
            </a:extLst>
          </p:cNvPr>
          <p:cNvSpPr txBox="1">
            <a:spLocks/>
          </p:cNvSpPr>
          <p:nvPr/>
        </p:nvSpPr>
        <p:spPr>
          <a:xfrm>
            <a:off x="695325" y="2458527"/>
            <a:ext cx="6762750" cy="2642862"/>
          </a:xfrm>
          <a:prstGeom prst="rect">
            <a:avLst/>
          </a:prstGeom>
          <a:noFill/>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70000"/>
              </a:lnSpc>
            </a:pPr>
            <a:r>
              <a:rPr lang="en-US" sz="4400" dirty="0">
                <a:solidFill>
                  <a:srgbClr val="002776"/>
                </a:solidFill>
                <a:latin typeface="Arial Black" panose="020B0A04020102020204" pitchFamily="34" charset="0"/>
              </a:rPr>
              <a:t>REMOVALIST CUSTOMER SERVICE</a:t>
            </a:r>
            <a:endParaRPr lang="en-US" sz="4400" dirty="0">
              <a:solidFill>
                <a:srgbClr val="C00000"/>
              </a:solidFill>
              <a:latin typeface="Arial Black" panose="020B0A04020102020204" pitchFamily="34" charset="0"/>
            </a:endParaRPr>
          </a:p>
        </p:txBody>
      </p:sp>
      <p:sp>
        <p:nvSpPr>
          <p:cNvPr id="2" name="Title 1">
            <a:extLst>
              <a:ext uri="{FF2B5EF4-FFF2-40B4-BE49-F238E27FC236}">
                <a16:creationId xmlns:a16="http://schemas.microsoft.com/office/drawing/2014/main" id="{BF6A3169-E161-BFE4-8BAE-9DDCAFB505E3}"/>
              </a:ext>
            </a:extLst>
          </p:cNvPr>
          <p:cNvSpPr txBox="1">
            <a:spLocks/>
          </p:cNvSpPr>
          <p:nvPr/>
        </p:nvSpPr>
        <p:spPr>
          <a:xfrm>
            <a:off x="838200" y="365126"/>
            <a:ext cx="4587815" cy="98059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en-US" sz="4400" dirty="0">
                <a:solidFill>
                  <a:srgbClr val="BA0C2F"/>
                </a:solidFill>
                <a:latin typeface="Arial Black" panose="020B0A04020102020204" pitchFamily="34" charset="0"/>
              </a:rPr>
              <a:t>Toolbox Talk</a:t>
            </a:r>
            <a:endParaRPr lang="en-AU" dirty="0"/>
          </a:p>
        </p:txBody>
      </p:sp>
    </p:spTree>
    <p:extLst>
      <p:ext uri="{BB962C8B-B14F-4D97-AF65-F5344CB8AC3E}">
        <p14:creationId xmlns:p14="http://schemas.microsoft.com/office/powerpoint/2010/main" val="16955780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598FA-6685-43FD-A961-C8AB74B295A1}"/>
              </a:ext>
            </a:extLst>
          </p:cNvPr>
          <p:cNvSpPr>
            <a:spLocks noGrp="1"/>
          </p:cNvSpPr>
          <p:nvPr>
            <p:ph type="title"/>
          </p:nvPr>
        </p:nvSpPr>
        <p:spPr>
          <a:xfrm>
            <a:off x="838200" y="365126"/>
            <a:ext cx="10515600" cy="980596"/>
          </a:xfrm>
        </p:spPr>
        <p:txBody>
          <a:bodyPr/>
          <a:lstStyle/>
          <a:p>
            <a:r>
              <a:rPr lang="en-US" sz="4400" dirty="0">
                <a:solidFill>
                  <a:srgbClr val="BA0C2F"/>
                </a:solidFill>
                <a:latin typeface="Arial Black" panose="020B0A04020102020204" pitchFamily="34" charset="0"/>
              </a:rPr>
              <a:t>Advising customers</a:t>
            </a:r>
            <a:endParaRPr lang="en-AU" dirty="0"/>
          </a:p>
        </p:txBody>
      </p:sp>
      <p:sp>
        <p:nvSpPr>
          <p:cNvPr id="3" name="Content Placeholder 2">
            <a:extLst>
              <a:ext uri="{FF2B5EF4-FFF2-40B4-BE49-F238E27FC236}">
                <a16:creationId xmlns:a16="http://schemas.microsoft.com/office/drawing/2014/main" id="{FC8BD6F8-3422-5BC5-29B3-461C68AEADB6}"/>
              </a:ext>
            </a:extLst>
          </p:cNvPr>
          <p:cNvSpPr>
            <a:spLocks noGrp="1"/>
          </p:cNvSpPr>
          <p:nvPr>
            <p:ph idx="1"/>
          </p:nvPr>
        </p:nvSpPr>
        <p:spPr>
          <a:xfrm>
            <a:off x="838200" y="1440612"/>
            <a:ext cx="10515600" cy="5084880"/>
          </a:xfrm>
        </p:spPr>
        <p:txBody>
          <a:bodyPr>
            <a:normAutofit/>
          </a:bodyPr>
          <a:lstStyle/>
          <a:p>
            <a:pPr marL="0" indent="0">
              <a:lnSpc>
                <a:spcPct val="107000"/>
              </a:lnSpc>
              <a:spcAft>
                <a:spcPts val="600"/>
              </a:spcAft>
              <a:buNone/>
              <a:tabLst>
                <a:tab pos="810260" algn="l"/>
              </a:tabLst>
            </a:pPr>
            <a:r>
              <a:rPr lang="en-AU" b="1" dirty="0">
                <a:solidFill>
                  <a:srgbClr val="002776"/>
                </a:solidFill>
                <a:latin typeface="Arial" panose="020B0604020202020204" pitchFamily="34" charset="0"/>
                <a:ea typeface="Calibri" panose="020F0502020204030204" pitchFamily="34" charset="0"/>
                <a:cs typeface="Arial" panose="020B0604020202020204" pitchFamily="34" charset="0"/>
              </a:rPr>
              <a:t>Many of the problems that occur are often defended by questions, such as...</a:t>
            </a:r>
          </a:p>
          <a:p>
            <a:pPr marL="0" indent="0" algn="ctr">
              <a:lnSpc>
                <a:spcPct val="107000"/>
              </a:lnSpc>
              <a:spcAft>
                <a:spcPts val="600"/>
              </a:spcAft>
              <a:buNone/>
              <a:tabLst>
                <a:tab pos="810260" algn="l"/>
              </a:tabLst>
            </a:pPr>
            <a:r>
              <a:rPr lang="en-AU" b="1" i="1" dirty="0">
                <a:solidFill>
                  <a:srgbClr val="C00000"/>
                </a:solidFill>
                <a:latin typeface="Arial" panose="020B0604020202020204" pitchFamily="34" charset="0"/>
                <a:ea typeface="Calibri" panose="020F0502020204030204" pitchFamily="34" charset="0"/>
                <a:cs typeface="Arial" panose="020B0604020202020204" pitchFamily="34" charset="0"/>
              </a:rPr>
              <a:t>"Why wasn't I told about that?"</a:t>
            </a:r>
            <a:br>
              <a:rPr lang="en-AU" b="1" i="1" dirty="0">
                <a:solidFill>
                  <a:srgbClr val="C00000"/>
                </a:solidFill>
                <a:latin typeface="Arial" panose="020B0604020202020204" pitchFamily="34" charset="0"/>
                <a:ea typeface="Calibri" panose="020F0502020204030204" pitchFamily="34" charset="0"/>
                <a:cs typeface="Arial" panose="020B0604020202020204" pitchFamily="34" charset="0"/>
              </a:rPr>
            </a:br>
            <a:r>
              <a:rPr lang="en-AU" b="1" dirty="0">
                <a:solidFill>
                  <a:srgbClr val="002776"/>
                </a:solidFill>
                <a:latin typeface="Arial" panose="020B0604020202020204" pitchFamily="34" charset="0"/>
                <a:ea typeface="Calibri" panose="020F0502020204030204" pitchFamily="34" charset="0"/>
                <a:cs typeface="Arial" panose="020B0604020202020204" pitchFamily="34" charset="0"/>
              </a:rPr>
              <a:t>or</a:t>
            </a:r>
            <a:br>
              <a:rPr lang="en-AU" b="1" dirty="0">
                <a:solidFill>
                  <a:srgbClr val="002776"/>
                </a:solidFill>
                <a:latin typeface="Arial" panose="020B0604020202020204" pitchFamily="34" charset="0"/>
                <a:ea typeface="Calibri" panose="020F0502020204030204" pitchFamily="34" charset="0"/>
                <a:cs typeface="Arial" panose="020B0604020202020204" pitchFamily="34" charset="0"/>
              </a:rPr>
            </a:br>
            <a:r>
              <a:rPr lang="en-AU" b="1" dirty="0">
                <a:solidFill>
                  <a:srgbClr val="002776"/>
                </a:solidFill>
                <a:latin typeface="Arial" panose="020B0604020202020204" pitchFamily="34" charset="0"/>
                <a:ea typeface="Calibri" panose="020F0502020204030204" pitchFamily="34" charset="0"/>
                <a:cs typeface="Arial" panose="020B0604020202020204" pitchFamily="34" charset="0"/>
              </a:rPr>
              <a:t>"</a:t>
            </a:r>
            <a:r>
              <a:rPr lang="en-AU" b="1" i="1" dirty="0">
                <a:solidFill>
                  <a:srgbClr val="C00000"/>
                </a:solidFill>
                <a:latin typeface="Arial" panose="020B0604020202020204" pitchFamily="34" charset="0"/>
                <a:ea typeface="Calibri" panose="020F0502020204030204" pitchFamily="34" charset="0"/>
                <a:cs typeface="Arial" panose="020B0604020202020204" pitchFamily="34" charset="0"/>
              </a:rPr>
              <a:t>I didn't know I couldn't claim for a breakage if I packed the carton"</a:t>
            </a:r>
            <a:br>
              <a:rPr lang="en-AU" b="1" i="1" dirty="0">
                <a:solidFill>
                  <a:srgbClr val="C00000"/>
                </a:solidFill>
                <a:latin typeface="Arial" panose="020B0604020202020204" pitchFamily="34" charset="0"/>
                <a:ea typeface="Calibri" panose="020F0502020204030204" pitchFamily="34" charset="0"/>
                <a:cs typeface="Arial" panose="020B0604020202020204" pitchFamily="34" charset="0"/>
              </a:rPr>
            </a:br>
            <a:r>
              <a:rPr lang="en-AU" b="1" dirty="0">
                <a:solidFill>
                  <a:srgbClr val="002776"/>
                </a:solidFill>
                <a:latin typeface="Arial" panose="020B0604020202020204" pitchFamily="34" charset="0"/>
                <a:ea typeface="Calibri" panose="020F0502020204030204" pitchFamily="34" charset="0"/>
                <a:cs typeface="Arial" panose="020B0604020202020204" pitchFamily="34" charset="0"/>
              </a:rPr>
              <a:t>or</a:t>
            </a:r>
            <a:br>
              <a:rPr lang="en-AU" b="1" dirty="0">
                <a:solidFill>
                  <a:srgbClr val="002776"/>
                </a:solidFill>
                <a:latin typeface="Arial" panose="020B0604020202020204" pitchFamily="34" charset="0"/>
                <a:ea typeface="Calibri" panose="020F0502020204030204" pitchFamily="34" charset="0"/>
                <a:cs typeface="Arial" panose="020B0604020202020204" pitchFamily="34" charset="0"/>
              </a:rPr>
            </a:br>
            <a:r>
              <a:rPr lang="en-AU" b="1" i="1" dirty="0">
                <a:solidFill>
                  <a:srgbClr val="C00000"/>
                </a:solidFill>
                <a:latin typeface="Arial" panose="020B0604020202020204" pitchFamily="34" charset="0"/>
                <a:ea typeface="Calibri" panose="020F0502020204030204" pitchFamily="34" charset="0"/>
                <a:cs typeface="Arial" panose="020B0604020202020204" pitchFamily="34" charset="0"/>
              </a:rPr>
              <a:t>"I just assumed that you would take the gas cylinder for the BBQ"</a:t>
            </a:r>
          </a:p>
        </p:txBody>
      </p:sp>
      <p:sp>
        <p:nvSpPr>
          <p:cNvPr id="6" name="Rectangle 5">
            <a:extLst>
              <a:ext uri="{FF2B5EF4-FFF2-40B4-BE49-F238E27FC236}">
                <a16:creationId xmlns:a16="http://schemas.microsoft.com/office/drawing/2014/main" id="{35A49BCD-86A5-7F76-F03C-0ACE59D40610}"/>
              </a:ext>
            </a:extLst>
          </p:cNvPr>
          <p:cNvSpPr/>
          <p:nvPr/>
        </p:nvSpPr>
        <p:spPr>
          <a:xfrm>
            <a:off x="0" y="6525491"/>
            <a:ext cx="12192000" cy="332509"/>
          </a:xfrm>
          <a:prstGeom prst="rect">
            <a:avLst/>
          </a:prstGeom>
          <a:solidFill>
            <a:srgbClr val="D3114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AU" sz="1600" b="1" dirty="0"/>
          </a:p>
        </p:txBody>
      </p:sp>
      <p:pic>
        <p:nvPicPr>
          <p:cNvPr id="4" name="Picture 3" descr="A red and white logo&#10;&#10;Description automatically generated with low confidence">
            <a:extLst>
              <a:ext uri="{FF2B5EF4-FFF2-40B4-BE49-F238E27FC236}">
                <a16:creationId xmlns:a16="http://schemas.microsoft.com/office/drawing/2014/main" id="{A9D7E80B-8F49-8E54-1A1F-EF9DC806D08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37415" y="270236"/>
            <a:ext cx="1032770" cy="1051179"/>
          </a:xfrm>
          <a:prstGeom prst="rect">
            <a:avLst/>
          </a:prstGeom>
        </p:spPr>
      </p:pic>
    </p:spTree>
    <p:extLst>
      <p:ext uri="{BB962C8B-B14F-4D97-AF65-F5344CB8AC3E}">
        <p14:creationId xmlns:p14="http://schemas.microsoft.com/office/powerpoint/2010/main" val="13504760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598FA-6685-43FD-A961-C8AB74B295A1}"/>
              </a:ext>
            </a:extLst>
          </p:cNvPr>
          <p:cNvSpPr>
            <a:spLocks noGrp="1"/>
          </p:cNvSpPr>
          <p:nvPr>
            <p:ph type="title"/>
          </p:nvPr>
        </p:nvSpPr>
        <p:spPr>
          <a:xfrm>
            <a:off x="838200" y="365126"/>
            <a:ext cx="10515600" cy="980596"/>
          </a:xfrm>
        </p:spPr>
        <p:txBody>
          <a:bodyPr/>
          <a:lstStyle/>
          <a:p>
            <a:r>
              <a:rPr lang="en-US" sz="4400" dirty="0">
                <a:solidFill>
                  <a:srgbClr val="BA0C2F"/>
                </a:solidFill>
                <a:latin typeface="Arial Black" panose="020B0A04020102020204" pitchFamily="34" charset="0"/>
              </a:rPr>
              <a:t>Advising customers</a:t>
            </a:r>
            <a:endParaRPr lang="en-AU" dirty="0"/>
          </a:p>
        </p:txBody>
      </p:sp>
      <p:sp>
        <p:nvSpPr>
          <p:cNvPr id="3" name="Content Placeholder 2">
            <a:extLst>
              <a:ext uri="{FF2B5EF4-FFF2-40B4-BE49-F238E27FC236}">
                <a16:creationId xmlns:a16="http://schemas.microsoft.com/office/drawing/2014/main" id="{FC8BD6F8-3422-5BC5-29B3-461C68AEADB6}"/>
              </a:ext>
            </a:extLst>
          </p:cNvPr>
          <p:cNvSpPr>
            <a:spLocks noGrp="1"/>
          </p:cNvSpPr>
          <p:nvPr>
            <p:ph idx="1"/>
          </p:nvPr>
        </p:nvSpPr>
        <p:spPr>
          <a:xfrm>
            <a:off x="838200" y="1440612"/>
            <a:ext cx="10515600" cy="5084880"/>
          </a:xfrm>
        </p:spPr>
        <p:txBody>
          <a:bodyPr>
            <a:normAutofit/>
          </a:bodyPr>
          <a:lstStyle/>
          <a:p>
            <a:pPr marL="0" indent="0">
              <a:lnSpc>
                <a:spcPct val="107000"/>
              </a:lnSpc>
              <a:spcAft>
                <a:spcPts val="600"/>
              </a:spcAft>
              <a:buNone/>
              <a:tabLst>
                <a:tab pos="810260" algn="l"/>
              </a:tabLst>
            </a:pPr>
            <a:r>
              <a:rPr lang="en-AU" b="1" dirty="0">
                <a:solidFill>
                  <a:srgbClr val="002776"/>
                </a:solidFill>
                <a:latin typeface="Arial" panose="020B0604020202020204" pitchFamily="34" charset="0"/>
                <a:ea typeface="Calibri" panose="020F0502020204030204" pitchFamily="34" charset="0"/>
                <a:cs typeface="Arial" panose="020B0604020202020204" pitchFamily="34" charset="0"/>
              </a:rPr>
              <a:t>This confusion could all be avoided through communication</a:t>
            </a:r>
          </a:p>
          <a:p>
            <a:pPr marL="0" indent="0">
              <a:lnSpc>
                <a:spcPct val="107000"/>
              </a:lnSpc>
              <a:spcAft>
                <a:spcPts val="600"/>
              </a:spcAft>
              <a:buNone/>
              <a:tabLst>
                <a:tab pos="810260" algn="l"/>
              </a:tabLst>
            </a:pPr>
            <a:endParaRPr lang="en-AU" b="1" dirty="0">
              <a:solidFill>
                <a:srgbClr val="002776"/>
              </a:solidFill>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600"/>
              </a:spcAft>
              <a:tabLst>
                <a:tab pos="810260" algn="l"/>
              </a:tabLst>
            </a:pPr>
            <a:r>
              <a:rPr lang="en-AU" b="1" dirty="0">
                <a:solidFill>
                  <a:srgbClr val="002776"/>
                </a:solidFill>
                <a:latin typeface="Arial" panose="020B0604020202020204" pitchFamily="34" charset="0"/>
                <a:ea typeface="Calibri" panose="020F0502020204030204" pitchFamily="34" charset="0"/>
                <a:cs typeface="Arial" panose="020B0604020202020204" pitchFamily="34" charset="0"/>
              </a:rPr>
              <a:t>Customer should be aware of his or her responsibilities</a:t>
            </a:r>
          </a:p>
          <a:p>
            <a:pPr>
              <a:lnSpc>
                <a:spcPct val="107000"/>
              </a:lnSpc>
              <a:spcAft>
                <a:spcPts val="600"/>
              </a:spcAft>
              <a:tabLst>
                <a:tab pos="810260" algn="l"/>
              </a:tabLst>
            </a:pPr>
            <a:r>
              <a:rPr lang="en-AU" b="1" dirty="0">
                <a:solidFill>
                  <a:srgbClr val="002776"/>
                </a:solidFill>
                <a:latin typeface="Arial" panose="020B0604020202020204" pitchFamily="34" charset="0"/>
                <a:ea typeface="Calibri" panose="020F0502020204030204" pitchFamily="34" charset="0"/>
                <a:cs typeface="Arial" panose="020B0604020202020204" pitchFamily="34" charset="0"/>
              </a:rPr>
              <a:t>Should have been advised at time of quote, </a:t>
            </a:r>
            <a:r>
              <a:rPr lang="en-AU" b="1" dirty="0" err="1">
                <a:solidFill>
                  <a:srgbClr val="002776"/>
                </a:solidFill>
                <a:latin typeface="Arial" panose="020B0604020202020204" pitchFamily="34" charset="0"/>
                <a:ea typeface="Calibri" panose="020F0502020204030204" pitchFamily="34" charset="0"/>
                <a:cs typeface="Arial" panose="020B0604020202020204" pitchFamily="34" charset="0"/>
              </a:rPr>
              <a:t>eg</a:t>
            </a:r>
            <a:r>
              <a:rPr lang="en-AU" b="1" dirty="0">
                <a:solidFill>
                  <a:srgbClr val="002776"/>
                </a:solidFill>
                <a:latin typeface="Arial" panose="020B0604020202020204" pitchFamily="34" charset="0"/>
                <a:ea typeface="Calibri" panose="020F0502020204030204" pitchFamily="34" charset="0"/>
                <a:cs typeface="Arial" panose="020B0604020202020204" pitchFamily="34" charset="0"/>
              </a:rPr>
              <a:t>: explained by person organising quote, information booklet or brochure</a:t>
            </a:r>
          </a:p>
          <a:p>
            <a:pPr marL="0" indent="0">
              <a:lnSpc>
                <a:spcPct val="107000"/>
              </a:lnSpc>
              <a:buNone/>
            </a:pPr>
            <a:endParaRPr lang="en-AU" b="1" dirty="0">
              <a:solidFill>
                <a:srgbClr val="002776"/>
              </a:solidFill>
              <a:latin typeface="Arial" panose="020B0604020202020204" pitchFamily="34" charset="0"/>
              <a:ea typeface="Calibri" panose="020F0502020204030204" pitchFamily="34" charset="0"/>
              <a:cs typeface="Arial" panose="020B0604020202020204" pitchFamily="34" charset="0"/>
            </a:endParaRPr>
          </a:p>
          <a:p>
            <a:pPr marL="0" indent="0">
              <a:buNone/>
            </a:pPr>
            <a:endParaRPr lang="en-AU" dirty="0">
              <a:solidFill>
                <a:srgbClr val="616C77"/>
              </a:solidFill>
              <a:latin typeface="Arial" panose="020B0604020202020204" pitchFamily="34" charset="0"/>
              <a:ea typeface="Calibri" panose="020F050202020403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35A49BCD-86A5-7F76-F03C-0ACE59D40610}"/>
              </a:ext>
            </a:extLst>
          </p:cNvPr>
          <p:cNvSpPr/>
          <p:nvPr/>
        </p:nvSpPr>
        <p:spPr>
          <a:xfrm>
            <a:off x="0" y="6525491"/>
            <a:ext cx="12192000" cy="332509"/>
          </a:xfrm>
          <a:prstGeom prst="rect">
            <a:avLst/>
          </a:prstGeom>
          <a:solidFill>
            <a:srgbClr val="D3114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AU" sz="1600" b="1" dirty="0"/>
          </a:p>
        </p:txBody>
      </p:sp>
      <p:pic>
        <p:nvPicPr>
          <p:cNvPr id="4" name="Picture 3" descr="A red and white logo&#10;&#10;Description automatically generated with low confidence">
            <a:extLst>
              <a:ext uri="{FF2B5EF4-FFF2-40B4-BE49-F238E27FC236}">
                <a16:creationId xmlns:a16="http://schemas.microsoft.com/office/drawing/2014/main" id="{A9D7E80B-8F49-8E54-1A1F-EF9DC806D08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37415" y="270236"/>
            <a:ext cx="1032770" cy="1051179"/>
          </a:xfrm>
          <a:prstGeom prst="rect">
            <a:avLst/>
          </a:prstGeom>
        </p:spPr>
      </p:pic>
    </p:spTree>
    <p:extLst>
      <p:ext uri="{BB962C8B-B14F-4D97-AF65-F5344CB8AC3E}">
        <p14:creationId xmlns:p14="http://schemas.microsoft.com/office/powerpoint/2010/main" val="37821110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598FA-6685-43FD-A961-C8AB74B295A1}"/>
              </a:ext>
            </a:extLst>
          </p:cNvPr>
          <p:cNvSpPr>
            <a:spLocks noGrp="1"/>
          </p:cNvSpPr>
          <p:nvPr>
            <p:ph type="title"/>
          </p:nvPr>
        </p:nvSpPr>
        <p:spPr>
          <a:xfrm>
            <a:off x="838200" y="365126"/>
            <a:ext cx="10515600" cy="980596"/>
          </a:xfrm>
        </p:spPr>
        <p:txBody>
          <a:bodyPr/>
          <a:lstStyle/>
          <a:p>
            <a:r>
              <a:rPr lang="en-US" sz="4400" dirty="0">
                <a:solidFill>
                  <a:srgbClr val="BA0C2F"/>
                </a:solidFill>
                <a:latin typeface="Arial Black" panose="020B0A04020102020204" pitchFamily="34" charset="0"/>
              </a:rPr>
              <a:t>Handling problems</a:t>
            </a:r>
            <a:endParaRPr lang="en-AU" dirty="0"/>
          </a:p>
        </p:txBody>
      </p:sp>
      <p:sp>
        <p:nvSpPr>
          <p:cNvPr id="3" name="Content Placeholder 2">
            <a:extLst>
              <a:ext uri="{FF2B5EF4-FFF2-40B4-BE49-F238E27FC236}">
                <a16:creationId xmlns:a16="http://schemas.microsoft.com/office/drawing/2014/main" id="{FC8BD6F8-3422-5BC5-29B3-461C68AEADB6}"/>
              </a:ext>
            </a:extLst>
          </p:cNvPr>
          <p:cNvSpPr>
            <a:spLocks noGrp="1"/>
          </p:cNvSpPr>
          <p:nvPr>
            <p:ph idx="1"/>
          </p:nvPr>
        </p:nvSpPr>
        <p:spPr>
          <a:xfrm>
            <a:off x="838200" y="1440612"/>
            <a:ext cx="10515600" cy="5084880"/>
          </a:xfrm>
        </p:spPr>
        <p:txBody>
          <a:bodyPr>
            <a:normAutofit/>
          </a:bodyPr>
          <a:lstStyle/>
          <a:p>
            <a:pPr marL="0" indent="0" algn="ctr">
              <a:lnSpc>
                <a:spcPct val="107000"/>
              </a:lnSpc>
              <a:spcAft>
                <a:spcPts val="600"/>
              </a:spcAft>
              <a:buNone/>
              <a:tabLst>
                <a:tab pos="810260" algn="l"/>
              </a:tabLst>
            </a:pPr>
            <a:endParaRPr lang="en-AU" i="1" dirty="0">
              <a:solidFill>
                <a:srgbClr val="002776"/>
              </a:solidFill>
              <a:latin typeface="Arial Black" panose="020B0A04020102020204" pitchFamily="34" charset="0"/>
              <a:ea typeface="+mj-ea"/>
              <a:cs typeface="+mj-cs"/>
            </a:endParaRPr>
          </a:p>
          <a:p>
            <a:pPr marL="0" indent="0" algn="ctr">
              <a:lnSpc>
                <a:spcPct val="107000"/>
              </a:lnSpc>
              <a:spcAft>
                <a:spcPts val="600"/>
              </a:spcAft>
              <a:buNone/>
              <a:tabLst>
                <a:tab pos="810260" algn="l"/>
              </a:tabLst>
            </a:pPr>
            <a:r>
              <a:rPr lang="en-AU" i="1" dirty="0">
                <a:solidFill>
                  <a:srgbClr val="002776"/>
                </a:solidFill>
                <a:latin typeface="Arial Black" panose="020B0A04020102020204" pitchFamily="34" charset="0"/>
                <a:ea typeface="+mj-ea"/>
                <a:cs typeface="+mj-cs"/>
              </a:rPr>
              <a:t>"You can please some of the people all of the time, you can please all of the people some of the time, but you can’t please all of the people all of the time" - John Lydgate</a:t>
            </a:r>
          </a:p>
          <a:p>
            <a:pPr marL="0" indent="0">
              <a:lnSpc>
                <a:spcPct val="107000"/>
              </a:lnSpc>
              <a:buNone/>
            </a:pPr>
            <a:endParaRPr lang="en-AU" b="1" dirty="0">
              <a:solidFill>
                <a:srgbClr val="002776"/>
              </a:solidFill>
              <a:latin typeface="Arial" panose="020B0604020202020204" pitchFamily="34" charset="0"/>
              <a:ea typeface="Calibri" panose="020F0502020204030204" pitchFamily="34" charset="0"/>
              <a:cs typeface="Arial" panose="020B0604020202020204" pitchFamily="34" charset="0"/>
            </a:endParaRPr>
          </a:p>
          <a:p>
            <a:pPr marL="0" indent="0">
              <a:buNone/>
            </a:pPr>
            <a:endParaRPr lang="en-AU" dirty="0">
              <a:solidFill>
                <a:srgbClr val="616C77"/>
              </a:solidFill>
              <a:latin typeface="Arial" panose="020B0604020202020204" pitchFamily="34" charset="0"/>
              <a:ea typeface="Calibri" panose="020F050202020403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35A49BCD-86A5-7F76-F03C-0ACE59D40610}"/>
              </a:ext>
            </a:extLst>
          </p:cNvPr>
          <p:cNvSpPr/>
          <p:nvPr/>
        </p:nvSpPr>
        <p:spPr>
          <a:xfrm>
            <a:off x="0" y="6525491"/>
            <a:ext cx="12192000" cy="332509"/>
          </a:xfrm>
          <a:prstGeom prst="rect">
            <a:avLst/>
          </a:prstGeom>
          <a:solidFill>
            <a:srgbClr val="D3114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AU" sz="1600" b="1" dirty="0"/>
          </a:p>
        </p:txBody>
      </p:sp>
      <p:pic>
        <p:nvPicPr>
          <p:cNvPr id="4" name="Picture 3" descr="A red and white logo&#10;&#10;Description automatically generated with low confidence">
            <a:extLst>
              <a:ext uri="{FF2B5EF4-FFF2-40B4-BE49-F238E27FC236}">
                <a16:creationId xmlns:a16="http://schemas.microsoft.com/office/drawing/2014/main" id="{A9D7E80B-8F49-8E54-1A1F-EF9DC806D08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37415" y="270236"/>
            <a:ext cx="1032770" cy="1051179"/>
          </a:xfrm>
          <a:prstGeom prst="rect">
            <a:avLst/>
          </a:prstGeom>
        </p:spPr>
      </p:pic>
    </p:spTree>
    <p:extLst>
      <p:ext uri="{BB962C8B-B14F-4D97-AF65-F5344CB8AC3E}">
        <p14:creationId xmlns:p14="http://schemas.microsoft.com/office/powerpoint/2010/main" val="11970859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598FA-6685-43FD-A961-C8AB74B295A1}"/>
              </a:ext>
            </a:extLst>
          </p:cNvPr>
          <p:cNvSpPr>
            <a:spLocks noGrp="1"/>
          </p:cNvSpPr>
          <p:nvPr>
            <p:ph type="title"/>
          </p:nvPr>
        </p:nvSpPr>
        <p:spPr>
          <a:xfrm>
            <a:off x="838200" y="365126"/>
            <a:ext cx="10515600" cy="980596"/>
          </a:xfrm>
        </p:spPr>
        <p:txBody>
          <a:bodyPr/>
          <a:lstStyle/>
          <a:p>
            <a:r>
              <a:rPr lang="en-US" sz="4400" dirty="0">
                <a:solidFill>
                  <a:srgbClr val="BA0C2F"/>
                </a:solidFill>
                <a:latin typeface="Arial Black" panose="020B0A04020102020204" pitchFamily="34" charset="0"/>
              </a:rPr>
              <a:t>Handling problems</a:t>
            </a:r>
            <a:endParaRPr lang="en-AU" dirty="0"/>
          </a:p>
        </p:txBody>
      </p:sp>
      <p:sp>
        <p:nvSpPr>
          <p:cNvPr id="3" name="Content Placeholder 2">
            <a:extLst>
              <a:ext uri="{FF2B5EF4-FFF2-40B4-BE49-F238E27FC236}">
                <a16:creationId xmlns:a16="http://schemas.microsoft.com/office/drawing/2014/main" id="{FC8BD6F8-3422-5BC5-29B3-461C68AEADB6}"/>
              </a:ext>
            </a:extLst>
          </p:cNvPr>
          <p:cNvSpPr>
            <a:spLocks noGrp="1"/>
          </p:cNvSpPr>
          <p:nvPr>
            <p:ph idx="1"/>
          </p:nvPr>
        </p:nvSpPr>
        <p:spPr>
          <a:xfrm>
            <a:off x="838200" y="1440612"/>
            <a:ext cx="10515600" cy="5084880"/>
          </a:xfrm>
        </p:spPr>
        <p:txBody>
          <a:bodyPr>
            <a:normAutofit/>
          </a:bodyPr>
          <a:lstStyle/>
          <a:p>
            <a:pPr>
              <a:lnSpc>
                <a:spcPct val="107000"/>
              </a:lnSpc>
              <a:spcAft>
                <a:spcPts val="600"/>
              </a:spcAft>
              <a:tabLst>
                <a:tab pos="810260" algn="l"/>
              </a:tabLst>
            </a:pPr>
            <a:r>
              <a:rPr lang="en-AU" b="1" dirty="0">
                <a:solidFill>
                  <a:srgbClr val="002776"/>
                </a:solidFill>
                <a:latin typeface="Arial" panose="020B0604020202020204" pitchFamily="34" charset="0"/>
                <a:ea typeface="Calibri" panose="020F0502020204030204" pitchFamily="34" charset="0"/>
                <a:cs typeface="Arial" panose="020B0604020202020204" pitchFamily="34" charset="0"/>
              </a:rPr>
              <a:t>No matter how good the service is or how hard you try to provide high standards, there will still be complaints</a:t>
            </a:r>
          </a:p>
          <a:p>
            <a:pPr>
              <a:lnSpc>
                <a:spcPct val="107000"/>
              </a:lnSpc>
              <a:spcAft>
                <a:spcPts val="600"/>
              </a:spcAft>
              <a:tabLst>
                <a:tab pos="810260" algn="l"/>
              </a:tabLst>
            </a:pPr>
            <a:r>
              <a:rPr lang="en-AU" b="1" dirty="0">
                <a:solidFill>
                  <a:srgbClr val="002776"/>
                </a:solidFill>
                <a:latin typeface="Arial" panose="020B0604020202020204" pitchFamily="34" charset="0"/>
                <a:ea typeface="Calibri" panose="020F0502020204030204" pitchFamily="34" charset="0"/>
                <a:cs typeface="Arial" panose="020B0604020202020204" pitchFamily="34" charset="0"/>
              </a:rPr>
              <a:t>It is how you handle these complaints that matters most</a:t>
            </a:r>
          </a:p>
          <a:p>
            <a:pPr>
              <a:lnSpc>
                <a:spcPct val="107000"/>
              </a:lnSpc>
              <a:spcAft>
                <a:spcPts val="600"/>
              </a:spcAft>
              <a:tabLst>
                <a:tab pos="810260" algn="l"/>
              </a:tabLst>
            </a:pPr>
            <a:r>
              <a:rPr lang="en-AU" b="1" dirty="0">
                <a:solidFill>
                  <a:srgbClr val="002776"/>
                </a:solidFill>
                <a:latin typeface="Arial" panose="020B0604020202020204" pitchFamily="34" charset="0"/>
                <a:ea typeface="Calibri" panose="020F0502020204030204" pitchFamily="34" charset="0"/>
                <a:cs typeface="Arial" panose="020B0604020202020204" pitchFamily="34" charset="0"/>
              </a:rPr>
              <a:t>Complaints that are not handled quickly can escalate into major issues</a:t>
            </a:r>
          </a:p>
          <a:p>
            <a:pPr>
              <a:lnSpc>
                <a:spcPct val="107000"/>
              </a:lnSpc>
              <a:spcAft>
                <a:spcPts val="600"/>
              </a:spcAft>
              <a:tabLst>
                <a:tab pos="810260" algn="l"/>
              </a:tabLst>
            </a:pPr>
            <a:r>
              <a:rPr lang="en-AU" b="1" dirty="0">
                <a:solidFill>
                  <a:srgbClr val="002776"/>
                </a:solidFill>
                <a:latin typeface="Arial" panose="020B0604020202020204" pitchFamily="34" charset="0"/>
                <a:ea typeface="Calibri" panose="020F0502020204030204" pitchFamily="34" charset="0"/>
                <a:cs typeface="Arial" panose="020B0604020202020204" pitchFamily="34" charset="0"/>
              </a:rPr>
              <a:t>Some of the issues maybe because the customer is stressed</a:t>
            </a:r>
          </a:p>
          <a:p>
            <a:pPr marL="0" indent="0">
              <a:lnSpc>
                <a:spcPct val="107000"/>
              </a:lnSpc>
              <a:buNone/>
            </a:pPr>
            <a:endParaRPr lang="en-AU" b="1" dirty="0">
              <a:solidFill>
                <a:srgbClr val="002776"/>
              </a:solidFill>
              <a:latin typeface="Arial" panose="020B0604020202020204" pitchFamily="34" charset="0"/>
              <a:ea typeface="Calibri" panose="020F0502020204030204" pitchFamily="34" charset="0"/>
              <a:cs typeface="Arial" panose="020B0604020202020204" pitchFamily="34" charset="0"/>
            </a:endParaRPr>
          </a:p>
          <a:p>
            <a:pPr marL="0" indent="0">
              <a:buNone/>
            </a:pPr>
            <a:endParaRPr lang="en-AU" dirty="0">
              <a:solidFill>
                <a:srgbClr val="616C77"/>
              </a:solidFill>
              <a:latin typeface="Arial" panose="020B0604020202020204" pitchFamily="34" charset="0"/>
              <a:ea typeface="Calibri" panose="020F050202020403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35A49BCD-86A5-7F76-F03C-0ACE59D40610}"/>
              </a:ext>
            </a:extLst>
          </p:cNvPr>
          <p:cNvSpPr/>
          <p:nvPr/>
        </p:nvSpPr>
        <p:spPr>
          <a:xfrm>
            <a:off x="0" y="6525491"/>
            <a:ext cx="12192000" cy="332509"/>
          </a:xfrm>
          <a:prstGeom prst="rect">
            <a:avLst/>
          </a:prstGeom>
          <a:solidFill>
            <a:srgbClr val="D3114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AU" sz="1600" b="1" dirty="0"/>
          </a:p>
        </p:txBody>
      </p:sp>
      <p:pic>
        <p:nvPicPr>
          <p:cNvPr id="4" name="Picture 3" descr="A red and white logo&#10;&#10;Description automatically generated with low confidence">
            <a:extLst>
              <a:ext uri="{FF2B5EF4-FFF2-40B4-BE49-F238E27FC236}">
                <a16:creationId xmlns:a16="http://schemas.microsoft.com/office/drawing/2014/main" id="{A9D7E80B-8F49-8E54-1A1F-EF9DC806D08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37415" y="270236"/>
            <a:ext cx="1032770" cy="1051179"/>
          </a:xfrm>
          <a:prstGeom prst="rect">
            <a:avLst/>
          </a:prstGeom>
        </p:spPr>
      </p:pic>
    </p:spTree>
    <p:extLst>
      <p:ext uri="{BB962C8B-B14F-4D97-AF65-F5344CB8AC3E}">
        <p14:creationId xmlns:p14="http://schemas.microsoft.com/office/powerpoint/2010/main" val="26606315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598FA-6685-43FD-A961-C8AB74B295A1}"/>
              </a:ext>
            </a:extLst>
          </p:cNvPr>
          <p:cNvSpPr>
            <a:spLocks noGrp="1"/>
          </p:cNvSpPr>
          <p:nvPr>
            <p:ph type="title"/>
          </p:nvPr>
        </p:nvSpPr>
        <p:spPr>
          <a:xfrm>
            <a:off x="838200" y="365126"/>
            <a:ext cx="10515600" cy="980596"/>
          </a:xfrm>
        </p:spPr>
        <p:txBody>
          <a:bodyPr/>
          <a:lstStyle/>
          <a:p>
            <a:r>
              <a:rPr lang="en-US" sz="4400" dirty="0">
                <a:solidFill>
                  <a:srgbClr val="BA0C2F"/>
                </a:solidFill>
                <a:latin typeface="Arial Black" panose="020B0A04020102020204" pitchFamily="34" charset="0"/>
              </a:rPr>
              <a:t>Customer Stress</a:t>
            </a:r>
            <a:endParaRPr lang="en-AU" dirty="0"/>
          </a:p>
        </p:txBody>
      </p:sp>
      <p:sp>
        <p:nvSpPr>
          <p:cNvPr id="3" name="Content Placeholder 2">
            <a:extLst>
              <a:ext uri="{FF2B5EF4-FFF2-40B4-BE49-F238E27FC236}">
                <a16:creationId xmlns:a16="http://schemas.microsoft.com/office/drawing/2014/main" id="{FC8BD6F8-3422-5BC5-29B3-461C68AEADB6}"/>
              </a:ext>
            </a:extLst>
          </p:cNvPr>
          <p:cNvSpPr>
            <a:spLocks noGrp="1"/>
          </p:cNvSpPr>
          <p:nvPr>
            <p:ph idx="1"/>
          </p:nvPr>
        </p:nvSpPr>
        <p:spPr>
          <a:xfrm>
            <a:off x="838200" y="1440612"/>
            <a:ext cx="10515600" cy="5084880"/>
          </a:xfrm>
        </p:spPr>
        <p:txBody>
          <a:bodyPr>
            <a:normAutofit fontScale="92500"/>
          </a:bodyPr>
          <a:lstStyle/>
          <a:p>
            <a:pPr marL="0" indent="0">
              <a:lnSpc>
                <a:spcPct val="107000"/>
              </a:lnSpc>
              <a:spcAft>
                <a:spcPts val="600"/>
              </a:spcAft>
              <a:buNone/>
              <a:tabLst>
                <a:tab pos="810260" algn="l"/>
              </a:tabLst>
            </a:pPr>
            <a:r>
              <a:rPr lang="en-US" b="1" i="0" dirty="0">
                <a:solidFill>
                  <a:srgbClr val="002776"/>
                </a:solidFill>
                <a:effectLst/>
                <a:latin typeface="Arial" panose="020B0604020202020204" pitchFamily="34" charset="0"/>
                <a:cs typeface="Arial" panose="020B0604020202020204" pitchFamily="34" charset="0"/>
              </a:rPr>
              <a:t>Customer problems can arise if removalists fail to </a:t>
            </a:r>
            <a:r>
              <a:rPr lang="en-US" b="1" i="0" dirty="0" err="1">
                <a:solidFill>
                  <a:srgbClr val="002776"/>
                </a:solidFill>
                <a:effectLst/>
                <a:latin typeface="Arial" panose="020B0604020202020204" pitchFamily="34" charset="0"/>
                <a:cs typeface="Arial" panose="020B0604020202020204" pitchFamily="34" charset="0"/>
              </a:rPr>
              <a:t>recognise</a:t>
            </a:r>
            <a:r>
              <a:rPr lang="en-US" b="1" i="0" dirty="0">
                <a:solidFill>
                  <a:srgbClr val="002776"/>
                </a:solidFill>
                <a:effectLst/>
                <a:latin typeface="Arial" panose="020B0604020202020204" pitchFamily="34" charset="0"/>
                <a:cs typeface="Arial" panose="020B0604020202020204" pitchFamily="34" charset="0"/>
              </a:rPr>
              <a:t> customer difficulties</a:t>
            </a:r>
          </a:p>
          <a:p>
            <a:pPr>
              <a:lnSpc>
                <a:spcPct val="107000"/>
              </a:lnSpc>
              <a:spcAft>
                <a:spcPts val="600"/>
              </a:spcAft>
              <a:tabLst>
                <a:tab pos="810260" algn="l"/>
              </a:tabLst>
            </a:pPr>
            <a:r>
              <a:rPr lang="en-US" b="1" i="0" dirty="0" err="1">
                <a:solidFill>
                  <a:srgbClr val="002776"/>
                </a:solidFill>
                <a:effectLst/>
                <a:latin typeface="Arial" panose="020B0604020202020204" pitchFamily="34" charset="0"/>
                <a:cs typeface="Arial" panose="020B0604020202020204" pitchFamily="34" charset="0"/>
              </a:rPr>
              <a:t>Recognising</a:t>
            </a:r>
            <a:r>
              <a:rPr lang="en-US" b="1" i="0" dirty="0">
                <a:solidFill>
                  <a:srgbClr val="002776"/>
                </a:solidFill>
                <a:effectLst/>
                <a:latin typeface="Arial" panose="020B0604020202020204" pitchFamily="34" charset="0"/>
                <a:cs typeface="Arial" panose="020B0604020202020204" pitchFamily="34" charset="0"/>
              </a:rPr>
              <a:t> symptoms of stress and practicing empathy can help avoid major conflicts</a:t>
            </a:r>
          </a:p>
          <a:p>
            <a:pPr>
              <a:lnSpc>
                <a:spcPct val="107000"/>
              </a:lnSpc>
              <a:spcAft>
                <a:spcPts val="600"/>
              </a:spcAft>
              <a:tabLst>
                <a:tab pos="810260" algn="l"/>
              </a:tabLst>
            </a:pPr>
            <a:r>
              <a:rPr lang="en-US" b="1" i="0" dirty="0">
                <a:solidFill>
                  <a:srgbClr val="002776"/>
                </a:solidFill>
                <a:effectLst/>
                <a:latin typeface="Arial" panose="020B0604020202020204" pitchFamily="34" charset="0"/>
                <a:cs typeface="Arial" panose="020B0604020202020204" pitchFamily="34" charset="0"/>
              </a:rPr>
              <a:t>Angry customers may express discomfort openly or remain quietly angry and impatient</a:t>
            </a:r>
          </a:p>
          <a:p>
            <a:pPr>
              <a:lnSpc>
                <a:spcPct val="107000"/>
              </a:lnSpc>
              <a:spcAft>
                <a:spcPts val="600"/>
              </a:spcAft>
              <a:tabLst>
                <a:tab pos="810260" algn="l"/>
              </a:tabLst>
            </a:pPr>
            <a:r>
              <a:rPr lang="en-US" b="1" i="0" dirty="0">
                <a:solidFill>
                  <a:srgbClr val="002776"/>
                </a:solidFill>
                <a:effectLst/>
                <a:latin typeface="Arial" panose="020B0604020202020204" pitchFamily="34" charset="0"/>
                <a:cs typeface="Arial" panose="020B0604020202020204" pitchFamily="34" charset="0"/>
              </a:rPr>
              <a:t>Some signs of passive anger are less obvious but equally important to identify</a:t>
            </a:r>
          </a:p>
          <a:p>
            <a:pPr>
              <a:lnSpc>
                <a:spcPct val="107000"/>
              </a:lnSpc>
              <a:spcAft>
                <a:spcPts val="600"/>
              </a:spcAft>
              <a:tabLst>
                <a:tab pos="810260" algn="l"/>
              </a:tabLst>
            </a:pPr>
            <a:r>
              <a:rPr lang="en-US" b="1" i="0" dirty="0">
                <a:solidFill>
                  <a:srgbClr val="002776"/>
                </a:solidFill>
                <a:effectLst/>
                <a:latin typeface="Arial" panose="020B0604020202020204" pitchFamily="34" charset="0"/>
                <a:cs typeface="Arial" panose="020B0604020202020204" pitchFamily="34" charset="0"/>
              </a:rPr>
              <a:t>Failing to </a:t>
            </a:r>
            <a:r>
              <a:rPr lang="en-US" b="1" i="0" dirty="0" err="1">
                <a:solidFill>
                  <a:srgbClr val="002776"/>
                </a:solidFill>
                <a:effectLst/>
                <a:latin typeface="Arial" panose="020B0604020202020204" pitchFamily="34" charset="0"/>
                <a:cs typeface="Arial" panose="020B0604020202020204" pitchFamily="34" charset="0"/>
              </a:rPr>
              <a:t>recognise</a:t>
            </a:r>
            <a:r>
              <a:rPr lang="en-US" b="1" i="0" dirty="0">
                <a:solidFill>
                  <a:srgbClr val="002776"/>
                </a:solidFill>
                <a:effectLst/>
                <a:latin typeface="Arial" panose="020B0604020202020204" pitchFamily="34" charset="0"/>
                <a:cs typeface="Arial" panose="020B0604020202020204" pitchFamily="34" charset="0"/>
              </a:rPr>
              <a:t> hidden anger can lead to loss of business</a:t>
            </a:r>
            <a:endParaRPr lang="en-AU" b="1" dirty="0">
              <a:solidFill>
                <a:srgbClr val="002776"/>
              </a:solidFill>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buNone/>
            </a:pPr>
            <a:endParaRPr lang="en-AU" b="1" dirty="0">
              <a:solidFill>
                <a:srgbClr val="002776"/>
              </a:solidFill>
              <a:latin typeface="Arial" panose="020B0604020202020204" pitchFamily="34" charset="0"/>
              <a:ea typeface="Calibri" panose="020F0502020204030204" pitchFamily="34" charset="0"/>
              <a:cs typeface="Arial" panose="020B0604020202020204" pitchFamily="34" charset="0"/>
            </a:endParaRPr>
          </a:p>
          <a:p>
            <a:pPr marL="0" indent="0">
              <a:buNone/>
            </a:pPr>
            <a:endParaRPr lang="en-AU" b="1" dirty="0">
              <a:solidFill>
                <a:srgbClr val="002776"/>
              </a:solidFill>
              <a:latin typeface="Arial" panose="020B0604020202020204" pitchFamily="34" charset="0"/>
              <a:ea typeface="Calibri" panose="020F050202020403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35A49BCD-86A5-7F76-F03C-0ACE59D40610}"/>
              </a:ext>
            </a:extLst>
          </p:cNvPr>
          <p:cNvSpPr/>
          <p:nvPr/>
        </p:nvSpPr>
        <p:spPr>
          <a:xfrm>
            <a:off x="0" y="6525491"/>
            <a:ext cx="12192000" cy="332509"/>
          </a:xfrm>
          <a:prstGeom prst="rect">
            <a:avLst/>
          </a:prstGeom>
          <a:solidFill>
            <a:srgbClr val="D3114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AU" sz="1600" b="1" dirty="0"/>
          </a:p>
        </p:txBody>
      </p:sp>
      <p:pic>
        <p:nvPicPr>
          <p:cNvPr id="4" name="Picture 3" descr="A red and white logo&#10;&#10;Description automatically generated with low confidence">
            <a:extLst>
              <a:ext uri="{FF2B5EF4-FFF2-40B4-BE49-F238E27FC236}">
                <a16:creationId xmlns:a16="http://schemas.microsoft.com/office/drawing/2014/main" id="{A9D7E80B-8F49-8E54-1A1F-EF9DC806D08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37415" y="270236"/>
            <a:ext cx="1032770" cy="1051179"/>
          </a:xfrm>
          <a:prstGeom prst="rect">
            <a:avLst/>
          </a:prstGeom>
        </p:spPr>
      </p:pic>
    </p:spTree>
    <p:extLst>
      <p:ext uri="{BB962C8B-B14F-4D97-AF65-F5344CB8AC3E}">
        <p14:creationId xmlns:p14="http://schemas.microsoft.com/office/powerpoint/2010/main" val="1916984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598FA-6685-43FD-A961-C8AB74B295A1}"/>
              </a:ext>
            </a:extLst>
          </p:cNvPr>
          <p:cNvSpPr>
            <a:spLocks noGrp="1"/>
          </p:cNvSpPr>
          <p:nvPr>
            <p:ph type="title"/>
          </p:nvPr>
        </p:nvSpPr>
        <p:spPr>
          <a:xfrm>
            <a:off x="838200" y="365126"/>
            <a:ext cx="10515600" cy="980596"/>
          </a:xfrm>
        </p:spPr>
        <p:txBody>
          <a:bodyPr/>
          <a:lstStyle/>
          <a:p>
            <a:r>
              <a:rPr lang="en-US" sz="4400" dirty="0">
                <a:solidFill>
                  <a:srgbClr val="BA0C2F"/>
                </a:solidFill>
                <a:latin typeface="Arial Black" panose="020B0A04020102020204" pitchFamily="34" charset="0"/>
              </a:rPr>
              <a:t>Handling Stress</a:t>
            </a:r>
            <a:endParaRPr lang="en-AU" dirty="0"/>
          </a:p>
        </p:txBody>
      </p:sp>
      <p:sp>
        <p:nvSpPr>
          <p:cNvPr id="3" name="Content Placeholder 2">
            <a:extLst>
              <a:ext uri="{FF2B5EF4-FFF2-40B4-BE49-F238E27FC236}">
                <a16:creationId xmlns:a16="http://schemas.microsoft.com/office/drawing/2014/main" id="{FC8BD6F8-3422-5BC5-29B3-461C68AEADB6}"/>
              </a:ext>
            </a:extLst>
          </p:cNvPr>
          <p:cNvSpPr>
            <a:spLocks noGrp="1"/>
          </p:cNvSpPr>
          <p:nvPr>
            <p:ph idx="1"/>
          </p:nvPr>
        </p:nvSpPr>
        <p:spPr>
          <a:xfrm>
            <a:off x="838200" y="1440612"/>
            <a:ext cx="10515600" cy="5084880"/>
          </a:xfrm>
        </p:spPr>
        <p:txBody>
          <a:bodyPr>
            <a:normAutofit fontScale="40000" lnSpcReduction="20000"/>
          </a:bodyPr>
          <a:lstStyle/>
          <a:p>
            <a:pPr marL="0" indent="0">
              <a:lnSpc>
                <a:spcPct val="107000"/>
              </a:lnSpc>
              <a:spcAft>
                <a:spcPts val="600"/>
              </a:spcAft>
              <a:buNone/>
              <a:tabLst>
                <a:tab pos="810260" algn="l"/>
              </a:tabLst>
            </a:pPr>
            <a:r>
              <a:rPr lang="en-US" sz="7000" b="1" i="0" dirty="0">
                <a:solidFill>
                  <a:srgbClr val="002776"/>
                </a:solidFill>
                <a:effectLst/>
                <a:latin typeface="Arial" panose="020B0604020202020204" pitchFamily="34" charset="0"/>
                <a:cs typeface="Arial" panose="020B0604020202020204" pitchFamily="34" charset="0"/>
              </a:rPr>
              <a:t>Be alert to customer signals of impatience to respond appropriately</a:t>
            </a:r>
          </a:p>
          <a:p>
            <a:pPr>
              <a:lnSpc>
                <a:spcPct val="107000"/>
              </a:lnSpc>
              <a:spcAft>
                <a:spcPts val="600"/>
              </a:spcAft>
              <a:tabLst>
                <a:tab pos="810260" algn="l"/>
              </a:tabLst>
            </a:pPr>
            <a:r>
              <a:rPr lang="en-US" sz="7000" b="1" i="0" dirty="0">
                <a:solidFill>
                  <a:srgbClr val="002776"/>
                </a:solidFill>
                <a:effectLst/>
                <a:latin typeface="Arial" panose="020B0604020202020204" pitchFamily="34" charset="0"/>
                <a:cs typeface="Arial" panose="020B0604020202020204" pitchFamily="34" charset="0"/>
              </a:rPr>
              <a:t>Greet customers sensitively to prevent aggressive reactions</a:t>
            </a:r>
          </a:p>
          <a:p>
            <a:pPr>
              <a:lnSpc>
                <a:spcPct val="107000"/>
              </a:lnSpc>
              <a:spcAft>
                <a:spcPts val="600"/>
              </a:spcAft>
              <a:tabLst>
                <a:tab pos="810260" algn="l"/>
              </a:tabLst>
            </a:pPr>
            <a:r>
              <a:rPr lang="en-US" sz="7000" b="1" i="0" dirty="0">
                <a:solidFill>
                  <a:srgbClr val="002776"/>
                </a:solidFill>
                <a:effectLst/>
                <a:latin typeface="Arial" panose="020B0604020202020204" pitchFamily="34" charset="0"/>
                <a:cs typeface="Arial" panose="020B0604020202020204" pitchFamily="34" charset="0"/>
              </a:rPr>
              <a:t>Focus on preventing problems through effective communication</a:t>
            </a:r>
          </a:p>
          <a:p>
            <a:pPr>
              <a:lnSpc>
                <a:spcPct val="107000"/>
              </a:lnSpc>
              <a:spcAft>
                <a:spcPts val="600"/>
              </a:spcAft>
              <a:tabLst>
                <a:tab pos="810260" algn="l"/>
              </a:tabLst>
            </a:pPr>
            <a:r>
              <a:rPr lang="en-US" sz="7000" b="1" i="0" dirty="0">
                <a:solidFill>
                  <a:srgbClr val="002776"/>
                </a:solidFill>
                <a:effectLst/>
                <a:latin typeface="Arial" panose="020B0604020202020204" pitchFamily="34" charset="0"/>
                <a:cs typeface="Arial" panose="020B0604020202020204" pitchFamily="34" charset="0"/>
              </a:rPr>
              <a:t>Use careful questioning, active listening, and seek feedback to </a:t>
            </a:r>
            <a:r>
              <a:rPr lang="en-US" sz="7000" b="1" i="0" dirty="0" err="1">
                <a:solidFill>
                  <a:srgbClr val="002776"/>
                </a:solidFill>
                <a:effectLst/>
                <a:latin typeface="Arial" panose="020B0604020202020204" pitchFamily="34" charset="0"/>
                <a:cs typeface="Arial" panose="020B0604020202020204" pitchFamily="34" charset="0"/>
              </a:rPr>
              <a:t>minimise</a:t>
            </a:r>
            <a:r>
              <a:rPr lang="en-US" sz="7000" b="1" i="0" dirty="0">
                <a:solidFill>
                  <a:srgbClr val="002776"/>
                </a:solidFill>
                <a:effectLst/>
                <a:latin typeface="Arial" panose="020B0604020202020204" pitchFamily="34" charset="0"/>
                <a:cs typeface="Arial" panose="020B0604020202020204" pitchFamily="34" charset="0"/>
              </a:rPr>
              <a:t> misunderstandings</a:t>
            </a:r>
          </a:p>
          <a:p>
            <a:pPr>
              <a:lnSpc>
                <a:spcPct val="107000"/>
              </a:lnSpc>
              <a:spcAft>
                <a:spcPts val="600"/>
              </a:spcAft>
              <a:tabLst>
                <a:tab pos="810260" algn="l"/>
              </a:tabLst>
            </a:pPr>
            <a:r>
              <a:rPr lang="en-US" sz="7000" b="1" i="0" dirty="0">
                <a:solidFill>
                  <a:srgbClr val="002776"/>
                </a:solidFill>
                <a:effectLst/>
                <a:latin typeface="Arial" panose="020B0604020202020204" pitchFamily="34" charset="0"/>
                <a:cs typeface="Arial" panose="020B0604020202020204" pitchFamily="34" charset="0"/>
              </a:rPr>
              <a:t>Acknowledge that not all conflicts can be avoided; you can only control your own responses</a:t>
            </a:r>
          </a:p>
          <a:p>
            <a:pPr>
              <a:lnSpc>
                <a:spcPct val="107000"/>
              </a:lnSpc>
              <a:spcAft>
                <a:spcPts val="600"/>
              </a:spcAft>
              <a:tabLst>
                <a:tab pos="810260" algn="l"/>
              </a:tabLst>
            </a:pPr>
            <a:endParaRPr lang="en-US" sz="5900" b="1" i="0" dirty="0">
              <a:solidFill>
                <a:srgbClr val="002776"/>
              </a:solidFill>
              <a:effectLst/>
              <a:latin typeface="Arial" panose="020B0604020202020204" pitchFamily="34" charset="0"/>
              <a:cs typeface="Arial" panose="020B0604020202020204" pitchFamily="34" charset="0"/>
            </a:endParaRPr>
          </a:p>
          <a:p>
            <a:pPr marL="0" indent="0">
              <a:lnSpc>
                <a:spcPct val="107000"/>
              </a:lnSpc>
              <a:buNone/>
            </a:pPr>
            <a:endParaRPr lang="en-AU" b="1" dirty="0">
              <a:solidFill>
                <a:srgbClr val="002776"/>
              </a:solidFill>
              <a:latin typeface="Arial" panose="020B0604020202020204" pitchFamily="34" charset="0"/>
              <a:ea typeface="Calibri" panose="020F0502020204030204" pitchFamily="34" charset="0"/>
              <a:cs typeface="Arial" panose="020B0604020202020204" pitchFamily="34" charset="0"/>
            </a:endParaRPr>
          </a:p>
          <a:p>
            <a:pPr marL="0" indent="0">
              <a:buNone/>
            </a:pPr>
            <a:endParaRPr lang="en-AU" dirty="0">
              <a:solidFill>
                <a:srgbClr val="002776"/>
              </a:solidFill>
              <a:latin typeface="Arial" panose="020B0604020202020204" pitchFamily="34" charset="0"/>
              <a:ea typeface="Calibri" panose="020F050202020403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35A49BCD-86A5-7F76-F03C-0ACE59D40610}"/>
              </a:ext>
            </a:extLst>
          </p:cNvPr>
          <p:cNvSpPr/>
          <p:nvPr/>
        </p:nvSpPr>
        <p:spPr>
          <a:xfrm>
            <a:off x="0" y="6525491"/>
            <a:ext cx="12192000" cy="332509"/>
          </a:xfrm>
          <a:prstGeom prst="rect">
            <a:avLst/>
          </a:prstGeom>
          <a:solidFill>
            <a:srgbClr val="D3114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AU" sz="1600" b="1" dirty="0"/>
          </a:p>
        </p:txBody>
      </p:sp>
      <p:pic>
        <p:nvPicPr>
          <p:cNvPr id="4" name="Picture 3" descr="A red and white logo&#10;&#10;Description automatically generated with low confidence">
            <a:extLst>
              <a:ext uri="{FF2B5EF4-FFF2-40B4-BE49-F238E27FC236}">
                <a16:creationId xmlns:a16="http://schemas.microsoft.com/office/drawing/2014/main" id="{A9D7E80B-8F49-8E54-1A1F-EF9DC806D08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37415" y="270236"/>
            <a:ext cx="1032770" cy="1051179"/>
          </a:xfrm>
          <a:prstGeom prst="rect">
            <a:avLst/>
          </a:prstGeom>
        </p:spPr>
      </p:pic>
    </p:spTree>
    <p:extLst>
      <p:ext uri="{BB962C8B-B14F-4D97-AF65-F5344CB8AC3E}">
        <p14:creationId xmlns:p14="http://schemas.microsoft.com/office/powerpoint/2010/main" val="22311062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598FA-6685-43FD-A961-C8AB74B295A1}"/>
              </a:ext>
            </a:extLst>
          </p:cNvPr>
          <p:cNvSpPr>
            <a:spLocks noGrp="1"/>
          </p:cNvSpPr>
          <p:nvPr>
            <p:ph type="title"/>
          </p:nvPr>
        </p:nvSpPr>
        <p:spPr>
          <a:xfrm>
            <a:off x="838200" y="365126"/>
            <a:ext cx="10515600" cy="980596"/>
          </a:xfrm>
        </p:spPr>
        <p:txBody>
          <a:bodyPr/>
          <a:lstStyle/>
          <a:p>
            <a:r>
              <a:rPr lang="en-US" sz="4400" dirty="0">
                <a:solidFill>
                  <a:srgbClr val="BA0C2F"/>
                </a:solidFill>
                <a:latin typeface="Arial Black" panose="020B0A04020102020204" pitchFamily="34" charset="0"/>
              </a:rPr>
              <a:t>Handling Stress</a:t>
            </a:r>
            <a:endParaRPr lang="en-AU" dirty="0"/>
          </a:p>
        </p:txBody>
      </p:sp>
      <p:sp>
        <p:nvSpPr>
          <p:cNvPr id="3" name="Content Placeholder 2">
            <a:extLst>
              <a:ext uri="{FF2B5EF4-FFF2-40B4-BE49-F238E27FC236}">
                <a16:creationId xmlns:a16="http://schemas.microsoft.com/office/drawing/2014/main" id="{FC8BD6F8-3422-5BC5-29B3-461C68AEADB6}"/>
              </a:ext>
            </a:extLst>
          </p:cNvPr>
          <p:cNvSpPr>
            <a:spLocks noGrp="1"/>
          </p:cNvSpPr>
          <p:nvPr>
            <p:ph idx="1"/>
          </p:nvPr>
        </p:nvSpPr>
        <p:spPr>
          <a:xfrm>
            <a:off x="838200" y="1440612"/>
            <a:ext cx="10515600" cy="5084880"/>
          </a:xfrm>
        </p:spPr>
        <p:txBody>
          <a:bodyPr>
            <a:normAutofit/>
          </a:bodyPr>
          <a:lstStyle/>
          <a:p>
            <a:pPr>
              <a:lnSpc>
                <a:spcPct val="107000"/>
              </a:lnSpc>
              <a:spcAft>
                <a:spcPts val="600"/>
              </a:spcAft>
              <a:tabLst>
                <a:tab pos="810260" algn="l"/>
              </a:tabLst>
            </a:pPr>
            <a:r>
              <a:rPr lang="en-US" b="1" i="0" dirty="0">
                <a:solidFill>
                  <a:srgbClr val="002776"/>
                </a:solidFill>
                <a:effectLst/>
                <a:latin typeface="Arial" panose="020B0604020202020204" pitchFamily="34" charset="0"/>
                <a:cs typeface="Arial" panose="020B0604020202020204" pitchFamily="34" charset="0"/>
              </a:rPr>
              <a:t>Be prepared to handle customers who are confused, upset, or aggressive</a:t>
            </a:r>
          </a:p>
          <a:p>
            <a:pPr>
              <a:lnSpc>
                <a:spcPct val="107000"/>
              </a:lnSpc>
              <a:spcAft>
                <a:spcPts val="600"/>
              </a:spcAft>
              <a:tabLst>
                <a:tab pos="810260" algn="l"/>
              </a:tabLst>
            </a:pPr>
            <a:r>
              <a:rPr lang="en-US" b="1" i="0" dirty="0">
                <a:solidFill>
                  <a:srgbClr val="002776"/>
                </a:solidFill>
                <a:effectLst/>
                <a:latin typeface="Arial" panose="020B0604020202020204" pitchFamily="34" charset="0"/>
                <a:cs typeface="Arial" panose="020B0604020202020204" pitchFamily="34" charset="0"/>
              </a:rPr>
              <a:t>As a professional, </a:t>
            </a:r>
            <a:r>
              <a:rPr lang="en-US" b="1" i="0" dirty="0" err="1">
                <a:solidFill>
                  <a:srgbClr val="002776"/>
                </a:solidFill>
                <a:effectLst/>
                <a:latin typeface="Arial" panose="020B0604020202020204" pitchFamily="34" charset="0"/>
                <a:cs typeface="Arial" panose="020B0604020202020204" pitchFamily="34" charset="0"/>
              </a:rPr>
              <a:t>prioriti</a:t>
            </a:r>
            <a:r>
              <a:rPr lang="en-US" b="1" dirty="0" err="1">
                <a:solidFill>
                  <a:srgbClr val="002776"/>
                </a:solidFill>
                <a:latin typeface="Arial" panose="020B0604020202020204" pitchFamily="34" charset="0"/>
                <a:cs typeface="Arial" panose="020B0604020202020204" pitchFamily="34" charset="0"/>
              </a:rPr>
              <a:t>s</a:t>
            </a:r>
            <a:r>
              <a:rPr lang="en-US" b="1" i="0" dirty="0" err="1">
                <a:solidFill>
                  <a:srgbClr val="002776"/>
                </a:solidFill>
                <a:effectLst/>
                <a:latin typeface="Arial" panose="020B0604020202020204" pitchFamily="34" charset="0"/>
                <a:cs typeface="Arial" panose="020B0604020202020204" pitchFamily="34" charset="0"/>
              </a:rPr>
              <a:t>e</a:t>
            </a:r>
            <a:r>
              <a:rPr lang="en-US" b="1" i="0" dirty="0">
                <a:solidFill>
                  <a:srgbClr val="002776"/>
                </a:solidFill>
                <a:effectLst/>
                <a:latin typeface="Arial" panose="020B0604020202020204" pitchFamily="34" charset="0"/>
                <a:cs typeface="Arial" panose="020B0604020202020204" pitchFamily="34" charset="0"/>
              </a:rPr>
              <a:t> problem-solving and maintaining positive customer relations</a:t>
            </a:r>
            <a:endParaRPr lang="en-AU" b="1" dirty="0">
              <a:solidFill>
                <a:srgbClr val="002776"/>
              </a:solidFill>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buNone/>
            </a:pPr>
            <a:r>
              <a:rPr lang="en-AU" b="1" dirty="0">
                <a:solidFill>
                  <a:srgbClr val="002776"/>
                </a:solidFill>
                <a:latin typeface="Arial" panose="020B0604020202020204" pitchFamily="34" charset="0"/>
                <a:ea typeface="Calibri" panose="020F0502020204030204" pitchFamily="34" charset="0"/>
                <a:cs typeface="Arial" panose="020B0604020202020204" pitchFamily="34" charset="0"/>
              </a:rPr>
              <a:t>Tips to prevent issues:</a:t>
            </a:r>
          </a:p>
          <a:p>
            <a:pPr>
              <a:lnSpc>
                <a:spcPct val="107000"/>
              </a:lnSpc>
            </a:pPr>
            <a:r>
              <a:rPr lang="en-AU" b="1" dirty="0">
                <a:solidFill>
                  <a:srgbClr val="002776"/>
                </a:solidFill>
                <a:latin typeface="Arial" panose="020B0604020202020204" pitchFamily="34" charset="0"/>
                <a:cs typeface="Arial" panose="020B0604020202020204" pitchFamily="34" charset="0"/>
              </a:rPr>
              <a:t>Put yourself in the customer's shoes</a:t>
            </a:r>
          </a:p>
          <a:p>
            <a:pPr>
              <a:lnSpc>
                <a:spcPct val="107000"/>
              </a:lnSpc>
            </a:pPr>
            <a:r>
              <a:rPr lang="en-AU" b="1" dirty="0">
                <a:solidFill>
                  <a:srgbClr val="002776"/>
                </a:solidFill>
                <a:latin typeface="Arial" panose="020B0604020202020204" pitchFamily="34" charset="0"/>
                <a:cs typeface="Arial" panose="020B0604020202020204" pitchFamily="34" charset="0"/>
              </a:rPr>
              <a:t>Think about the customer's feelings</a:t>
            </a:r>
          </a:p>
          <a:p>
            <a:pPr>
              <a:lnSpc>
                <a:spcPct val="107000"/>
              </a:lnSpc>
            </a:pPr>
            <a:r>
              <a:rPr lang="en-AU" b="1" dirty="0">
                <a:solidFill>
                  <a:srgbClr val="002776"/>
                </a:solidFill>
                <a:latin typeface="Arial" panose="020B0604020202020204" pitchFamily="34" charset="0"/>
                <a:cs typeface="Arial" panose="020B0604020202020204" pitchFamily="34" charset="0"/>
              </a:rPr>
              <a:t>Dealing with the customer's problems</a:t>
            </a:r>
          </a:p>
          <a:p>
            <a:pPr marL="0" indent="0">
              <a:lnSpc>
                <a:spcPct val="107000"/>
              </a:lnSpc>
              <a:buNone/>
            </a:pPr>
            <a:endParaRPr lang="en-AU" b="1" dirty="0">
              <a:solidFill>
                <a:srgbClr val="002776"/>
              </a:solidFill>
              <a:latin typeface="Arial" panose="020B0604020202020204" pitchFamily="34" charset="0"/>
              <a:ea typeface="Calibri" panose="020F0502020204030204" pitchFamily="34" charset="0"/>
              <a:cs typeface="Arial" panose="020B0604020202020204" pitchFamily="34" charset="0"/>
            </a:endParaRPr>
          </a:p>
          <a:p>
            <a:pPr marL="0" indent="0">
              <a:buNone/>
            </a:pPr>
            <a:endParaRPr lang="en-AU" dirty="0">
              <a:solidFill>
                <a:srgbClr val="002776"/>
              </a:solidFill>
              <a:latin typeface="Arial" panose="020B0604020202020204" pitchFamily="34" charset="0"/>
              <a:ea typeface="Calibri" panose="020F050202020403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35A49BCD-86A5-7F76-F03C-0ACE59D40610}"/>
              </a:ext>
            </a:extLst>
          </p:cNvPr>
          <p:cNvSpPr/>
          <p:nvPr/>
        </p:nvSpPr>
        <p:spPr>
          <a:xfrm>
            <a:off x="0" y="6525491"/>
            <a:ext cx="12192000" cy="332509"/>
          </a:xfrm>
          <a:prstGeom prst="rect">
            <a:avLst/>
          </a:prstGeom>
          <a:solidFill>
            <a:srgbClr val="D3114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AU" sz="1600" b="1" dirty="0"/>
          </a:p>
        </p:txBody>
      </p:sp>
      <p:pic>
        <p:nvPicPr>
          <p:cNvPr id="4" name="Picture 3" descr="A red and white logo&#10;&#10;Description automatically generated with low confidence">
            <a:extLst>
              <a:ext uri="{FF2B5EF4-FFF2-40B4-BE49-F238E27FC236}">
                <a16:creationId xmlns:a16="http://schemas.microsoft.com/office/drawing/2014/main" id="{A9D7E80B-8F49-8E54-1A1F-EF9DC806D08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37415" y="270236"/>
            <a:ext cx="1032770" cy="1051179"/>
          </a:xfrm>
          <a:prstGeom prst="rect">
            <a:avLst/>
          </a:prstGeom>
        </p:spPr>
      </p:pic>
    </p:spTree>
    <p:extLst>
      <p:ext uri="{BB962C8B-B14F-4D97-AF65-F5344CB8AC3E}">
        <p14:creationId xmlns:p14="http://schemas.microsoft.com/office/powerpoint/2010/main" val="39264394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598FA-6685-43FD-A961-C8AB74B295A1}"/>
              </a:ext>
            </a:extLst>
          </p:cNvPr>
          <p:cNvSpPr>
            <a:spLocks noGrp="1"/>
          </p:cNvSpPr>
          <p:nvPr>
            <p:ph type="title"/>
          </p:nvPr>
        </p:nvSpPr>
        <p:spPr>
          <a:xfrm>
            <a:off x="838200" y="365126"/>
            <a:ext cx="10515600" cy="980596"/>
          </a:xfrm>
        </p:spPr>
        <p:txBody>
          <a:bodyPr/>
          <a:lstStyle/>
          <a:p>
            <a:r>
              <a:rPr lang="en-US" sz="4400" dirty="0">
                <a:solidFill>
                  <a:srgbClr val="BA0C2F"/>
                </a:solidFill>
                <a:latin typeface="Arial Black" panose="020B0A04020102020204" pitchFamily="34" charset="0"/>
              </a:rPr>
              <a:t>Right attitude for a problem</a:t>
            </a:r>
            <a:endParaRPr lang="en-AU" dirty="0"/>
          </a:p>
        </p:txBody>
      </p:sp>
      <p:sp>
        <p:nvSpPr>
          <p:cNvPr id="3" name="Content Placeholder 2">
            <a:extLst>
              <a:ext uri="{FF2B5EF4-FFF2-40B4-BE49-F238E27FC236}">
                <a16:creationId xmlns:a16="http://schemas.microsoft.com/office/drawing/2014/main" id="{FC8BD6F8-3422-5BC5-29B3-461C68AEADB6}"/>
              </a:ext>
            </a:extLst>
          </p:cNvPr>
          <p:cNvSpPr>
            <a:spLocks noGrp="1"/>
          </p:cNvSpPr>
          <p:nvPr>
            <p:ph idx="1"/>
          </p:nvPr>
        </p:nvSpPr>
        <p:spPr>
          <a:xfrm>
            <a:off x="838200" y="1440612"/>
            <a:ext cx="10515600" cy="5084880"/>
          </a:xfrm>
        </p:spPr>
        <p:txBody>
          <a:bodyPr>
            <a:normAutofit/>
          </a:bodyPr>
          <a:lstStyle/>
          <a:p>
            <a:pPr lvl="0">
              <a:lnSpc>
                <a:spcPct val="107000"/>
              </a:lnSpc>
              <a:spcAft>
                <a:spcPts val="600"/>
              </a:spcAft>
              <a:buSzPts val="1000"/>
              <a:tabLst>
                <a:tab pos="457200" algn="l"/>
                <a:tab pos="810260" algn="l"/>
              </a:tabLst>
            </a:pPr>
            <a:r>
              <a:rPr lang="en-AU" b="1" dirty="0">
                <a:solidFill>
                  <a:srgbClr val="002776"/>
                </a:solidFill>
                <a:latin typeface="Arial" panose="020B0604020202020204" pitchFamily="34" charset="0"/>
                <a:cs typeface="Arial" panose="020B0604020202020204" pitchFamily="34" charset="0"/>
              </a:rPr>
              <a:t>Listen sympathetically to the customer</a:t>
            </a:r>
          </a:p>
          <a:p>
            <a:pPr lvl="0">
              <a:lnSpc>
                <a:spcPct val="107000"/>
              </a:lnSpc>
              <a:spcAft>
                <a:spcPts val="600"/>
              </a:spcAft>
              <a:buSzPts val="1000"/>
              <a:tabLst>
                <a:tab pos="457200" algn="l"/>
                <a:tab pos="810260" algn="l"/>
              </a:tabLst>
            </a:pPr>
            <a:r>
              <a:rPr lang="en-AU" b="1" dirty="0">
                <a:solidFill>
                  <a:srgbClr val="002776"/>
                </a:solidFill>
                <a:latin typeface="Arial" panose="020B0604020202020204" pitchFamily="34" charset="0"/>
                <a:cs typeface="Arial" panose="020B0604020202020204" pitchFamily="34" charset="0"/>
              </a:rPr>
              <a:t>Show your understanding</a:t>
            </a:r>
          </a:p>
          <a:p>
            <a:pPr lvl="0">
              <a:lnSpc>
                <a:spcPct val="107000"/>
              </a:lnSpc>
              <a:spcAft>
                <a:spcPts val="600"/>
              </a:spcAft>
              <a:buSzPts val="1000"/>
              <a:tabLst>
                <a:tab pos="457200" algn="l"/>
                <a:tab pos="810260" algn="l"/>
              </a:tabLst>
            </a:pPr>
            <a:r>
              <a:rPr lang="en-AU" b="1" dirty="0">
                <a:solidFill>
                  <a:srgbClr val="002776"/>
                </a:solidFill>
                <a:latin typeface="Arial" panose="020B0604020202020204" pitchFamily="34" charset="0"/>
                <a:cs typeface="Arial" panose="020B0604020202020204" pitchFamily="34" charset="0"/>
              </a:rPr>
              <a:t>Mutually agree on a solution</a:t>
            </a:r>
          </a:p>
          <a:p>
            <a:pPr lvl="0">
              <a:lnSpc>
                <a:spcPct val="107000"/>
              </a:lnSpc>
              <a:spcAft>
                <a:spcPts val="600"/>
              </a:spcAft>
              <a:buSzPts val="1000"/>
              <a:tabLst>
                <a:tab pos="457200" algn="l"/>
                <a:tab pos="810260" algn="l"/>
              </a:tabLst>
            </a:pPr>
            <a:r>
              <a:rPr lang="en-AU" b="1" dirty="0">
                <a:solidFill>
                  <a:srgbClr val="002776"/>
                </a:solidFill>
                <a:latin typeface="Arial" panose="020B0604020202020204" pitchFamily="34" charset="0"/>
                <a:cs typeface="Arial" panose="020B0604020202020204" pitchFamily="34" charset="0"/>
              </a:rPr>
              <a:t>Follow through and follow up</a:t>
            </a:r>
          </a:p>
          <a:p>
            <a:pPr lvl="0">
              <a:lnSpc>
                <a:spcPct val="107000"/>
              </a:lnSpc>
              <a:spcAft>
                <a:spcPts val="600"/>
              </a:spcAft>
              <a:buSzPts val="1000"/>
              <a:tabLst>
                <a:tab pos="457200" algn="l"/>
                <a:tab pos="810260" algn="l"/>
              </a:tabLst>
            </a:pPr>
            <a:r>
              <a:rPr lang="en-AU" b="1" dirty="0">
                <a:solidFill>
                  <a:srgbClr val="002776"/>
                </a:solidFill>
                <a:latin typeface="Arial" panose="020B0604020202020204" pitchFamily="34" charset="0"/>
                <a:cs typeface="Arial" panose="020B0604020202020204" pitchFamily="34" charset="0"/>
              </a:rPr>
              <a:t>Learn from your mistakes</a:t>
            </a:r>
          </a:p>
          <a:p>
            <a:pPr lvl="0">
              <a:lnSpc>
                <a:spcPct val="107000"/>
              </a:lnSpc>
              <a:spcAft>
                <a:spcPts val="600"/>
              </a:spcAft>
              <a:buSzPts val="1000"/>
              <a:tabLst>
                <a:tab pos="457200" algn="l"/>
                <a:tab pos="810260" algn="l"/>
              </a:tabLst>
            </a:pPr>
            <a:r>
              <a:rPr lang="en-AU" b="1" dirty="0">
                <a:solidFill>
                  <a:srgbClr val="002776"/>
                </a:solidFill>
                <a:latin typeface="Arial" panose="020B0604020202020204" pitchFamily="34" charset="0"/>
                <a:cs typeface="Arial" panose="020B0604020202020204" pitchFamily="34" charset="0"/>
              </a:rPr>
              <a:t>Handle a serious complaint promptly</a:t>
            </a:r>
          </a:p>
          <a:p>
            <a:pPr lvl="0">
              <a:lnSpc>
                <a:spcPct val="107000"/>
              </a:lnSpc>
              <a:spcAft>
                <a:spcPts val="600"/>
              </a:spcAft>
              <a:buSzPts val="1000"/>
              <a:tabLst>
                <a:tab pos="457200" algn="l"/>
                <a:tab pos="810260" algn="l"/>
              </a:tabLst>
            </a:pPr>
            <a:r>
              <a:rPr lang="en-AU" b="1" dirty="0">
                <a:solidFill>
                  <a:srgbClr val="002776"/>
                </a:solidFill>
                <a:latin typeface="Arial" panose="020B0604020202020204" pitchFamily="34" charset="0"/>
                <a:cs typeface="Arial" panose="020B0604020202020204" pitchFamily="34" charset="0"/>
              </a:rPr>
              <a:t>How to handle unreasonable customers</a:t>
            </a:r>
          </a:p>
          <a:p>
            <a:pPr>
              <a:lnSpc>
                <a:spcPct val="107000"/>
              </a:lnSpc>
              <a:spcAft>
                <a:spcPts val="600"/>
              </a:spcAft>
              <a:tabLst>
                <a:tab pos="810260" algn="l"/>
              </a:tabLst>
            </a:pPr>
            <a:endParaRPr lang="en-AU" b="1" dirty="0">
              <a:solidFill>
                <a:srgbClr val="002776"/>
              </a:solidFill>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buNone/>
            </a:pPr>
            <a:endParaRPr lang="en-AU" b="1" dirty="0">
              <a:solidFill>
                <a:srgbClr val="002776"/>
              </a:solidFill>
              <a:latin typeface="Arial" panose="020B0604020202020204" pitchFamily="34" charset="0"/>
              <a:ea typeface="Calibri" panose="020F0502020204030204" pitchFamily="34" charset="0"/>
              <a:cs typeface="Arial" panose="020B0604020202020204" pitchFamily="34" charset="0"/>
            </a:endParaRPr>
          </a:p>
          <a:p>
            <a:pPr marL="0" indent="0">
              <a:buNone/>
            </a:pPr>
            <a:endParaRPr lang="en-AU" dirty="0">
              <a:solidFill>
                <a:srgbClr val="616C77"/>
              </a:solidFill>
              <a:latin typeface="Arial" panose="020B0604020202020204" pitchFamily="34" charset="0"/>
              <a:ea typeface="Calibri" panose="020F050202020403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35A49BCD-86A5-7F76-F03C-0ACE59D40610}"/>
              </a:ext>
            </a:extLst>
          </p:cNvPr>
          <p:cNvSpPr/>
          <p:nvPr/>
        </p:nvSpPr>
        <p:spPr>
          <a:xfrm>
            <a:off x="0" y="6525491"/>
            <a:ext cx="12192000" cy="332509"/>
          </a:xfrm>
          <a:prstGeom prst="rect">
            <a:avLst/>
          </a:prstGeom>
          <a:solidFill>
            <a:srgbClr val="D3114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AU" sz="1600" b="1" dirty="0"/>
          </a:p>
        </p:txBody>
      </p:sp>
      <p:pic>
        <p:nvPicPr>
          <p:cNvPr id="4" name="Picture 3" descr="A red and white logo&#10;&#10;Description automatically generated with low confidence">
            <a:extLst>
              <a:ext uri="{FF2B5EF4-FFF2-40B4-BE49-F238E27FC236}">
                <a16:creationId xmlns:a16="http://schemas.microsoft.com/office/drawing/2014/main" id="{A9D7E80B-8F49-8E54-1A1F-EF9DC806D08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37415" y="270236"/>
            <a:ext cx="1032770" cy="1051179"/>
          </a:xfrm>
          <a:prstGeom prst="rect">
            <a:avLst/>
          </a:prstGeom>
        </p:spPr>
      </p:pic>
    </p:spTree>
    <p:extLst>
      <p:ext uri="{BB962C8B-B14F-4D97-AF65-F5344CB8AC3E}">
        <p14:creationId xmlns:p14="http://schemas.microsoft.com/office/powerpoint/2010/main" val="13721531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598FA-6685-43FD-A961-C8AB74B295A1}"/>
              </a:ext>
            </a:extLst>
          </p:cNvPr>
          <p:cNvSpPr>
            <a:spLocks noGrp="1"/>
          </p:cNvSpPr>
          <p:nvPr>
            <p:ph type="title"/>
          </p:nvPr>
        </p:nvSpPr>
        <p:spPr>
          <a:xfrm>
            <a:off x="838200" y="365126"/>
            <a:ext cx="10515600" cy="980596"/>
          </a:xfrm>
        </p:spPr>
        <p:txBody>
          <a:bodyPr/>
          <a:lstStyle/>
          <a:p>
            <a:r>
              <a:rPr lang="en-US" sz="4400" dirty="0">
                <a:solidFill>
                  <a:srgbClr val="BA0C2F"/>
                </a:solidFill>
                <a:latin typeface="Arial Black" panose="020B0A04020102020204" pitchFamily="34" charset="0"/>
              </a:rPr>
              <a:t>Paperwork</a:t>
            </a:r>
            <a:endParaRPr lang="en-AU" dirty="0"/>
          </a:p>
        </p:txBody>
      </p:sp>
      <p:sp>
        <p:nvSpPr>
          <p:cNvPr id="3" name="Content Placeholder 2">
            <a:extLst>
              <a:ext uri="{FF2B5EF4-FFF2-40B4-BE49-F238E27FC236}">
                <a16:creationId xmlns:a16="http://schemas.microsoft.com/office/drawing/2014/main" id="{FC8BD6F8-3422-5BC5-29B3-461C68AEADB6}"/>
              </a:ext>
            </a:extLst>
          </p:cNvPr>
          <p:cNvSpPr>
            <a:spLocks noGrp="1"/>
          </p:cNvSpPr>
          <p:nvPr>
            <p:ph idx="1"/>
          </p:nvPr>
        </p:nvSpPr>
        <p:spPr>
          <a:xfrm>
            <a:off x="838200" y="1440612"/>
            <a:ext cx="10515600" cy="5084880"/>
          </a:xfrm>
        </p:spPr>
        <p:txBody>
          <a:bodyPr>
            <a:normAutofit/>
          </a:bodyPr>
          <a:lstStyle/>
          <a:p>
            <a:pPr marL="0" indent="0">
              <a:lnSpc>
                <a:spcPct val="107000"/>
              </a:lnSpc>
              <a:spcAft>
                <a:spcPts val="600"/>
              </a:spcAft>
              <a:buNone/>
              <a:tabLst>
                <a:tab pos="810260" algn="l"/>
              </a:tabLst>
            </a:pPr>
            <a:r>
              <a:rPr lang="en-AU" b="1" dirty="0">
                <a:solidFill>
                  <a:srgbClr val="002776"/>
                </a:solidFill>
                <a:latin typeface="Arial" panose="020B0604020202020204" pitchFamily="34" charset="0"/>
                <a:ea typeface="Calibri" panose="020F0502020204030204" pitchFamily="34" charset="0"/>
                <a:cs typeface="Arial" panose="020B0604020202020204" pitchFamily="34" charset="0"/>
              </a:rPr>
              <a:t>It is important that documentation must be completed:</a:t>
            </a:r>
          </a:p>
          <a:p>
            <a:pPr marL="342900" lvl="0" indent="-342900">
              <a:spcAft>
                <a:spcPts val="600"/>
              </a:spcAft>
              <a:buFont typeface="Symbol" panose="05050102010706020507" pitchFamily="18" charset="2"/>
              <a:buChar char=""/>
              <a:tabLst>
                <a:tab pos="810260" algn="l"/>
              </a:tabLst>
            </a:pPr>
            <a:r>
              <a:rPr lang="en-AU" b="1" dirty="0">
                <a:solidFill>
                  <a:srgbClr val="002776"/>
                </a:solidFill>
                <a:latin typeface="Arial" panose="020B0604020202020204" pitchFamily="34" charset="0"/>
                <a:ea typeface="Calibri" panose="020F0502020204030204" pitchFamily="34" charset="0"/>
                <a:cs typeface="Arial" panose="020B0604020202020204" pitchFamily="34" charset="0"/>
              </a:rPr>
              <a:t>Protect the customer and removal company, should anything go wrong, or a claim is filled</a:t>
            </a:r>
          </a:p>
          <a:p>
            <a:pPr marL="342900" lvl="0" indent="-342900">
              <a:spcAft>
                <a:spcPts val="600"/>
              </a:spcAft>
              <a:buFont typeface="Symbol" panose="05050102010706020507" pitchFamily="18" charset="2"/>
              <a:buChar char=""/>
              <a:tabLst>
                <a:tab pos="810260" algn="l"/>
              </a:tabLst>
            </a:pPr>
            <a:r>
              <a:rPr lang="en-AU" b="1" dirty="0">
                <a:solidFill>
                  <a:srgbClr val="002776"/>
                </a:solidFill>
                <a:latin typeface="Arial" panose="020B0604020202020204" pitchFamily="34" charset="0"/>
                <a:ea typeface="Calibri" panose="020F0502020204030204" pitchFamily="34" charset="0"/>
                <a:cs typeface="Arial" panose="020B0604020202020204" pitchFamily="34" charset="0"/>
              </a:rPr>
              <a:t>Avoid any misunderstandings</a:t>
            </a:r>
          </a:p>
          <a:p>
            <a:pPr marL="0" indent="0">
              <a:lnSpc>
                <a:spcPct val="107000"/>
              </a:lnSpc>
              <a:spcAft>
                <a:spcPts val="600"/>
              </a:spcAft>
              <a:buNone/>
              <a:tabLst>
                <a:tab pos="810260" algn="l"/>
              </a:tabLst>
            </a:pPr>
            <a:r>
              <a:rPr lang="en-AU" b="1" dirty="0">
                <a:solidFill>
                  <a:srgbClr val="002776"/>
                </a:solidFill>
                <a:latin typeface="Arial" panose="020B0604020202020204" pitchFamily="34" charset="0"/>
                <a:ea typeface="Calibri" panose="020F0502020204030204" pitchFamily="34" charset="0"/>
                <a:cs typeface="Arial" panose="020B0604020202020204" pitchFamily="34" charset="0"/>
              </a:rPr>
              <a:t>Remember to complete:</a:t>
            </a:r>
          </a:p>
          <a:p>
            <a:pPr>
              <a:lnSpc>
                <a:spcPct val="107000"/>
              </a:lnSpc>
              <a:spcAft>
                <a:spcPts val="600"/>
              </a:spcAft>
              <a:tabLst>
                <a:tab pos="810260" algn="l"/>
              </a:tabLst>
            </a:pPr>
            <a:r>
              <a:rPr lang="en-AU" b="1" dirty="0">
                <a:solidFill>
                  <a:srgbClr val="002776"/>
                </a:solidFill>
                <a:latin typeface="Arial" panose="020B0604020202020204" pitchFamily="34" charset="0"/>
                <a:ea typeface="Calibri" panose="020F0502020204030204" pitchFamily="34" charset="0"/>
                <a:cs typeface="Arial" panose="020B0604020202020204" pitchFamily="34" charset="0"/>
              </a:rPr>
              <a:t>Inventory Condition Report</a:t>
            </a:r>
          </a:p>
          <a:p>
            <a:pPr>
              <a:lnSpc>
                <a:spcPct val="107000"/>
              </a:lnSpc>
              <a:spcAft>
                <a:spcPts val="600"/>
              </a:spcAft>
              <a:tabLst>
                <a:tab pos="810260" algn="l"/>
              </a:tabLst>
            </a:pPr>
            <a:r>
              <a:rPr lang="en-AU" b="1" dirty="0">
                <a:solidFill>
                  <a:srgbClr val="002776"/>
                </a:solidFill>
                <a:latin typeface="Arial" panose="020B0604020202020204" pitchFamily="34" charset="0"/>
                <a:ea typeface="Calibri" panose="020F0502020204030204" pitchFamily="34" charset="0"/>
                <a:cs typeface="Arial" panose="020B0604020202020204" pitchFamily="34" charset="0"/>
              </a:rPr>
              <a:t>Uplift docket/job sheet</a:t>
            </a:r>
          </a:p>
          <a:p>
            <a:pPr>
              <a:lnSpc>
                <a:spcPct val="107000"/>
              </a:lnSpc>
              <a:spcAft>
                <a:spcPts val="600"/>
              </a:spcAft>
              <a:tabLst>
                <a:tab pos="810260" algn="l"/>
              </a:tabLst>
            </a:pPr>
            <a:r>
              <a:rPr lang="en-AU" b="1" dirty="0">
                <a:solidFill>
                  <a:srgbClr val="002776"/>
                </a:solidFill>
                <a:latin typeface="Arial" panose="020B0604020202020204" pitchFamily="34" charset="0"/>
                <a:ea typeface="Calibri" panose="020F0502020204030204" pitchFamily="34" charset="0"/>
                <a:cs typeface="Arial" panose="020B0604020202020204" pitchFamily="34" charset="0"/>
              </a:rPr>
              <a:t>Job Safety Analysis/Risk &amp; Hazard assessment</a:t>
            </a:r>
          </a:p>
          <a:p>
            <a:pPr>
              <a:lnSpc>
                <a:spcPct val="107000"/>
              </a:lnSpc>
              <a:spcAft>
                <a:spcPts val="600"/>
              </a:spcAft>
              <a:tabLst>
                <a:tab pos="810260" algn="l"/>
              </a:tabLst>
            </a:pPr>
            <a:endParaRPr lang="en-AU" b="1" dirty="0">
              <a:solidFill>
                <a:srgbClr val="002776"/>
              </a:solidFill>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buNone/>
            </a:pPr>
            <a:endParaRPr lang="en-AU" b="1" dirty="0">
              <a:solidFill>
                <a:srgbClr val="002776"/>
              </a:solidFill>
              <a:latin typeface="Arial" panose="020B0604020202020204" pitchFamily="34" charset="0"/>
              <a:ea typeface="Calibri" panose="020F0502020204030204" pitchFamily="34" charset="0"/>
              <a:cs typeface="Arial" panose="020B0604020202020204" pitchFamily="34" charset="0"/>
            </a:endParaRPr>
          </a:p>
          <a:p>
            <a:pPr marL="0" indent="0">
              <a:buNone/>
            </a:pPr>
            <a:endParaRPr lang="en-AU" dirty="0">
              <a:solidFill>
                <a:srgbClr val="616C77"/>
              </a:solidFill>
              <a:latin typeface="Arial" panose="020B0604020202020204" pitchFamily="34" charset="0"/>
              <a:ea typeface="Calibri" panose="020F050202020403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35A49BCD-86A5-7F76-F03C-0ACE59D40610}"/>
              </a:ext>
            </a:extLst>
          </p:cNvPr>
          <p:cNvSpPr/>
          <p:nvPr/>
        </p:nvSpPr>
        <p:spPr>
          <a:xfrm>
            <a:off x="0" y="6525491"/>
            <a:ext cx="12192000" cy="332509"/>
          </a:xfrm>
          <a:prstGeom prst="rect">
            <a:avLst/>
          </a:prstGeom>
          <a:solidFill>
            <a:srgbClr val="D3114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AU" sz="1600" b="1" dirty="0"/>
          </a:p>
        </p:txBody>
      </p:sp>
      <p:pic>
        <p:nvPicPr>
          <p:cNvPr id="4" name="Picture 3" descr="A red and white logo&#10;&#10;Description automatically generated with low confidence">
            <a:extLst>
              <a:ext uri="{FF2B5EF4-FFF2-40B4-BE49-F238E27FC236}">
                <a16:creationId xmlns:a16="http://schemas.microsoft.com/office/drawing/2014/main" id="{A9D7E80B-8F49-8E54-1A1F-EF9DC806D08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37415" y="270236"/>
            <a:ext cx="1032770" cy="1051179"/>
          </a:xfrm>
          <a:prstGeom prst="rect">
            <a:avLst/>
          </a:prstGeom>
        </p:spPr>
      </p:pic>
      <p:pic>
        <p:nvPicPr>
          <p:cNvPr id="5" name="Picture 4">
            <a:extLst>
              <a:ext uri="{FF2B5EF4-FFF2-40B4-BE49-F238E27FC236}">
                <a16:creationId xmlns:a16="http://schemas.microsoft.com/office/drawing/2014/main" id="{B471C3CC-089F-F605-39DF-8434FF9C837C}"/>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08595" y="2885523"/>
            <a:ext cx="3958289" cy="2628933"/>
          </a:xfrm>
          <a:prstGeom prst="rect">
            <a:avLst/>
          </a:prstGeom>
          <a:noFill/>
          <a:ln w="19050">
            <a:solidFill>
              <a:schemeClr val="tx1"/>
            </a:solidFill>
          </a:ln>
        </p:spPr>
      </p:pic>
    </p:spTree>
    <p:extLst>
      <p:ext uri="{BB962C8B-B14F-4D97-AF65-F5344CB8AC3E}">
        <p14:creationId xmlns:p14="http://schemas.microsoft.com/office/powerpoint/2010/main" val="1593652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598FA-6685-43FD-A961-C8AB74B295A1}"/>
              </a:ext>
            </a:extLst>
          </p:cNvPr>
          <p:cNvSpPr>
            <a:spLocks noGrp="1"/>
          </p:cNvSpPr>
          <p:nvPr>
            <p:ph type="title"/>
          </p:nvPr>
        </p:nvSpPr>
        <p:spPr>
          <a:xfrm>
            <a:off x="838200" y="365126"/>
            <a:ext cx="10515600" cy="980596"/>
          </a:xfrm>
        </p:spPr>
        <p:txBody>
          <a:bodyPr/>
          <a:lstStyle/>
          <a:p>
            <a:r>
              <a:rPr lang="en-US" sz="4400" dirty="0">
                <a:solidFill>
                  <a:srgbClr val="BA0C2F"/>
                </a:solidFill>
                <a:latin typeface="Arial Black" panose="020B0A04020102020204" pitchFamily="34" charset="0"/>
              </a:rPr>
              <a:t>Remember</a:t>
            </a:r>
            <a:endParaRPr lang="en-AU" dirty="0"/>
          </a:p>
        </p:txBody>
      </p:sp>
      <p:sp>
        <p:nvSpPr>
          <p:cNvPr id="3" name="Content Placeholder 2">
            <a:extLst>
              <a:ext uri="{FF2B5EF4-FFF2-40B4-BE49-F238E27FC236}">
                <a16:creationId xmlns:a16="http://schemas.microsoft.com/office/drawing/2014/main" id="{FC8BD6F8-3422-5BC5-29B3-461C68AEADB6}"/>
              </a:ext>
            </a:extLst>
          </p:cNvPr>
          <p:cNvSpPr>
            <a:spLocks noGrp="1"/>
          </p:cNvSpPr>
          <p:nvPr>
            <p:ph idx="1"/>
          </p:nvPr>
        </p:nvSpPr>
        <p:spPr>
          <a:xfrm>
            <a:off x="838200" y="1440612"/>
            <a:ext cx="10515600" cy="5084880"/>
          </a:xfrm>
        </p:spPr>
        <p:txBody>
          <a:bodyPr>
            <a:normAutofit/>
          </a:bodyPr>
          <a:lstStyle/>
          <a:p>
            <a:pPr marL="0" indent="0" algn="ctr">
              <a:lnSpc>
                <a:spcPct val="107000"/>
              </a:lnSpc>
              <a:spcAft>
                <a:spcPts val="800"/>
              </a:spcAft>
              <a:buNone/>
            </a:pPr>
            <a:endParaRPr lang="en-AU" b="1" dirty="0">
              <a:solidFill>
                <a:srgbClr val="002776"/>
              </a:solidFill>
              <a:latin typeface="Arial" panose="020B0604020202020204" pitchFamily="34" charset="0"/>
              <a:ea typeface="Calibri" panose="020F0502020204030204" pitchFamily="34" charset="0"/>
              <a:cs typeface="Arial" panose="020B0604020202020204" pitchFamily="34" charset="0"/>
            </a:endParaRPr>
          </a:p>
          <a:p>
            <a:pPr marL="0" indent="0" algn="ctr">
              <a:lnSpc>
                <a:spcPct val="107000"/>
              </a:lnSpc>
              <a:spcAft>
                <a:spcPts val="800"/>
              </a:spcAft>
              <a:buNone/>
            </a:pPr>
            <a:r>
              <a:rPr lang="en-AU" b="1" dirty="0">
                <a:solidFill>
                  <a:srgbClr val="002776"/>
                </a:solidFill>
                <a:latin typeface="Arial" panose="020B0604020202020204" pitchFamily="34" charset="0"/>
                <a:ea typeface="Calibri" panose="020F0502020204030204" pitchFamily="34" charset="0"/>
                <a:cs typeface="Arial" panose="020B0604020202020204" pitchFamily="34" charset="0"/>
              </a:rPr>
              <a:t>Customer satisfaction plays a major role in the success of any business.  When customers are happy, they return.  They spread positive word-of-mouth to family and friends.  Consequently, this enhances a company's reputation.</a:t>
            </a:r>
          </a:p>
          <a:p>
            <a:pPr marL="0" indent="0" algn="ctr">
              <a:lnSpc>
                <a:spcPct val="107000"/>
              </a:lnSpc>
              <a:spcAft>
                <a:spcPts val="800"/>
              </a:spcAft>
              <a:buNone/>
            </a:pPr>
            <a:endParaRPr lang="en-AU" sz="3200" b="1" dirty="0">
              <a:solidFill>
                <a:srgbClr val="002776"/>
              </a:solidFill>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endParaRPr lang="en-AU" b="1" dirty="0">
              <a:solidFill>
                <a:srgbClr val="002776"/>
              </a:solidFill>
              <a:latin typeface="Arial" panose="020B0604020202020204" pitchFamily="34" charset="0"/>
              <a:ea typeface="Calibri" panose="020F0502020204030204" pitchFamily="34" charset="0"/>
              <a:cs typeface="Arial" panose="020B0604020202020204" pitchFamily="34" charset="0"/>
            </a:endParaRPr>
          </a:p>
          <a:p>
            <a:pPr marL="0" indent="0">
              <a:buNone/>
            </a:pPr>
            <a:endParaRPr lang="en-AU" dirty="0">
              <a:solidFill>
                <a:srgbClr val="616C77"/>
              </a:solidFill>
              <a:latin typeface="Arial" panose="020B0604020202020204" pitchFamily="34" charset="0"/>
              <a:ea typeface="Calibri" panose="020F050202020403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35A49BCD-86A5-7F76-F03C-0ACE59D40610}"/>
              </a:ext>
            </a:extLst>
          </p:cNvPr>
          <p:cNvSpPr/>
          <p:nvPr/>
        </p:nvSpPr>
        <p:spPr>
          <a:xfrm>
            <a:off x="0" y="6525491"/>
            <a:ext cx="12192000" cy="332509"/>
          </a:xfrm>
          <a:prstGeom prst="rect">
            <a:avLst/>
          </a:prstGeom>
          <a:solidFill>
            <a:srgbClr val="D3114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AU" sz="1600" b="1" dirty="0"/>
          </a:p>
        </p:txBody>
      </p:sp>
      <p:pic>
        <p:nvPicPr>
          <p:cNvPr id="8" name="Picture 7" descr="A red and white logo&#10;&#10;Description automatically generated with low confidence">
            <a:extLst>
              <a:ext uri="{FF2B5EF4-FFF2-40B4-BE49-F238E27FC236}">
                <a16:creationId xmlns:a16="http://schemas.microsoft.com/office/drawing/2014/main" id="{479F28D8-5C9A-E512-75FD-E428E4FFCD9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37415" y="270236"/>
            <a:ext cx="1032770" cy="1051179"/>
          </a:xfrm>
          <a:prstGeom prst="rect">
            <a:avLst/>
          </a:prstGeom>
        </p:spPr>
      </p:pic>
    </p:spTree>
    <p:extLst>
      <p:ext uri="{BB962C8B-B14F-4D97-AF65-F5344CB8AC3E}">
        <p14:creationId xmlns:p14="http://schemas.microsoft.com/office/powerpoint/2010/main" val="998895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598FA-6685-43FD-A961-C8AB74B295A1}"/>
              </a:ext>
            </a:extLst>
          </p:cNvPr>
          <p:cNvSpPr>
            <a:spLocks noGrp="1"/>
          </p:cNvSpPr>
          <p:nvPr>
            <p:ph type="title"/>
          </p:nvPr>
        </p:nvSpPr>
        <p:spPr>
          <a:xfrm>
            <a:off x="838200" y="365126"/>
            <a:ext cx="10515600" cy="980596"/>
          </a:xfrm>
        </p:spPr>
        <p:txBody>
          <a:bodyPr/>
          <a:lstStyle/>
          <a:p>
            <a:r>
              <a:rPr lang="en-US" sz="4400" dirty="0">
                <a:solidFill>
                  <a:srgbClr val="BA0C2F"/>
                </a:solidFill>
                <a:latin typeface="Arial Black" panose="020B0A04020102020204" pitchFamily="34" charset="0"/>
              </a:rPr>
              <a:t>Overview</a:t>
            </a:r>
            <a:endParaRPr lang="en-AU" dirty="0"/>
          </a:p>
        </p:txBody>
      </p:sp>
      <p:sp>
        <p:nvSpPr>
          <p:cNvPr id="3" name="Content Placeholder 2">
            <a:extLst>
              <a:ext uri="{FF2B5EF4-FFF2-40B4-BE49-F238E27FC236}">
                <a16:creationId xmlns:a16="http://schemas.microsoft.com/office/drawing/2014/main" id="{FC8BD6F8-3422-5BC5-29B3-461C68AEADB6}"/>
              </a:ext>
            </a:extLst>
          </p:cNvPr>
          <p:cNvSpPr>
            <a:spLocks noGrp="1"/>
          </p:cNvSpPr>
          <p:nvPr>
            <p:ph idx="1"/>
          </p:nvPr>
        </p:nvSpPr>
        <p:spPr>
          <a:xfrm>
            <a:off x="838200" y="1591528"/>
            <a:ext cx="10515600" cy="4639542"/>
          </a:xfrm>
        </p:spPr>
        <p:txBody>
          <a:bodyPr>
            <a:normAutofit/>
          </a:bodyPr>
          <a:lstStyle/>
          <a:p>
            <a:pPr>
              <a:lnSpc>
                <a:spcPct val="115000"/>
              </a:lnSpc>
            </a:pPr>
            <a:r>
              <a:rPr lang="en-AU" b="1" dirty="0">
                <a:solidFill>
                  <a:srgbClr val="002776"/>
                </a:solidFill>
                <a:latin typeface="Arial" panose="020B0604020202020204" pitchFamily="34" charset="0"/>
                <a:ea typeface="Calibri" panose="020F0502020204030204" pitchFamily="34" charset="0"/>
                <a:cs typeface="Arial" panose="020B0604020202020204" pitchFamily="34" charset="0"/>
              </a:rPr>
              <a:t>What is Customer service</a:t>
            </a:r>
          </a:p>
          <a:p>
            <a:pPr>
              <a:lnSpc>
                <a:spcPct val="115000"/>
              </a:lnSpc>
            </a:pPr>
            <a:r>
              <a:rPr lang="en-AU" b="1" dirty="0">
                <a:solidFill>
                  <a:srgbClr val="002776"/>
                </a:solidFill>
                <a:latin typeface="Arial" panose="020B0604020202020204" pitchFamily="34" charset="0"/>
                <a:ea typeface="Calibri" panose="020F0502020204030204" pitchFamily="34" charset="0"/>
                <a:cs typeface="Arial" panose="020B0604020202020204" pitchFamily="34" charset="0"/>
              </a:rPr>
              <a:t>Dealing with the customer</a:t>
            </a:r>
          </a:p>
          <a:p>
            <a:pPr marL="0" indent="0">
              <a:lnSpc>
                <a:spcPct val="115000"/>
              </a:lnSpc>
              <a:buNone/>
            </a:pPr>
            <a:endParaRPr lang="en-AU" b="1" dirty="0">
              <a:solidFill>
                <a:srgbClr val="002776"/>
              </a:solidFill>
              <a:latin typeface="Arial" panose="020B0604020202020204" pitchFamily="34" charset="0"/>
              <a:ea typeface="Calibri" panose="020F0502020204030204" pitchFamily="34" charset="0"/>
              <a:cs typeface="Arial" panose="020B0604020202020204" pitchFamily="34" charset="0"/>
            </a:endParaRPr>
          </a:p>
          <a:p>
            <a:pPr marL="0" indent="0">
              <a:lnSpc>
                <a:spcPct val="115000"/>
              </a:lnSpc>
              <a:buNone/>
            </a:pPr>
            <a:endParaRPr lang="en-AU" b="1" dirty="0">
              <a:solidFill>
                <a:srgbClr val="002776"/>
              </a:solidFill>
              <a:latin typeface="Arial" panose="020B0604020202020204" pitchFamily="34" charset="0"/>
              <a:ea typeface="Calibri" panose="020F0502020204030204" pitchFamily="34" charset="0"/>
              <a:cs typeface="Arial" panose="020B0604020202020204" pitchFamily="34" charset="0"/>
            </a:endParaRPr>
          </a:p>
          <a:p>
            <a:pPr marL="0" lvl="0" indent="0">
              <a:lnSpc>
                <a:spcPct val="115000"/>
              </a:lnSpc>
              <a:buNone/>
            </a:pPr>
            <a:endParaRPr lang="en-AU" b="1" dirty="0">
              <a:solidFill>
                <a:srgbClr val="002776"/>
              </a:solidFill>
              <a:latin typeface="Arial" panose="020B0604020202020204" pitchFamily="34" charset="0"/>
              <a:ea typeface="Calibri" panose="020F0502020204030204" pitchFamily="34" charset="0"/>
              <a:cs typeface="Arial" panose="020B0604020202020204" pitchFamily="34" charset="0"/>
            </a:endParaRPr>
          </a:p>
          <a:p>
            <a:pPr marL="0" indent="0">
              <a:buNone/>
            </a:pPr>
            <a:endParaRPr lang="en-AU" dirty="0">
              <a:solidFill>
                <a:srgbClr val="616C77"/>
              </a:solidFill>
              <a:latin typeface="Arial" panose="020B0604020202020204" pitchFamily="34" charset="0"/>
              <a:ea typeface="Calibri" panose="020F050202020403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35A49BCD-86A5-7F76-F03C-0ACE59D40610}"/>
              </a:ext>
            </a:extLst>
          </p:cNvPr>
          <p:cNvSpPr/>
          <p:nvPr/>
        </p:nvSpPr>
        <p:spPr>
          <a:xfrm>
            <a:off x="0" y="6525491"/>
            <a:ext cx="12192000" cy="332509"/>
          </a:xfrm>
          <a:prstGeom prst="rect">
            <a:avLst/>
          </a:prstGeom>
          <a:solidFill>
            <a:srgbClr val="D3114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AU" sz="1600" b="1" dirty="0"/>
          </a:p>
        </p:txBody>
      </p:sp>
      <p:pic>
        <p:nvPicPr>
          <p:cNvPr id="4" name="Picture 3" descr="A red and white logo&#10;&#10;Description automatically generated with low confidence">
            <a:extLst>
              <a:ext uri="{FF2B5EF4-FFF2-40B4-BE49-F238E27FC236}">
                <a16:creationId xmlns:a16="http://schemas.microsoft.com/office/drawing/2014/main" id="{A9D7E80B-8F49-8E54-1A1F-EF9DC806D08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37415" y="270236"/>
            <a:ext cx="1032770" cy="1051179"/>
          </a:xfrm>
          <a:prstGeom prst="rect">
            <a:avLst/>
          </a:prstGeom>
        </p:spPr>
      </p:pic>
      <p:pic>
        <p:nvPicPr>
          <p:cNvPr id="8" name="Picture 7">
            <a:extLst>
              <a:ext uri="{FF2B5EF4-FFF2-40B4-BE49-F238E27FC236}">
                <a16:creationId xmlns:a16="http://schemas.microsoft.com/office/drawing/2014/main" id="{5BCD8D79-B054-7C7E-B312-8623AB69016A}"/>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569242" y="815173"/>
            <a:ext cx="3553911" cy="5563107"/>
          </a:xfrm>
          <a:prstGeom prst="rect">
            <a:avLst/>
          </a:prstGeom>
          <a:noFill/>
          <a:ln w="19050">
            <a:solidFill>
              <a:schemeClr val="tx1"/>
            </a:solidFill>
          </a:ln>
        </p:spPr>
      </p:pic>
    </p:spTree>
    <p:extLst>
      <p:ext uri="{BB962C8B-B14F-4D97-AF65-F5344CB8AC3E}">
        <p14:creationId xmlns:p14="http://schemas.microsoft.com/office/powerpoint/2010/main" val="35697127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598FA-6685-43FD-A961-C8AB74B295A1}"/>
              </a:ext>
            </a:extLst>
          </p:cNvPr>
          <p:cNvSpPr>
            <a:spLocks noGrp="1"/>
          </p:cNvSpPr>
          <p:nvPr>
            <p:ph type="title"/>
          </p:nvPr>
        </p:nvSpPr>
        <p:spPr>
          <a:xfrm>
            <a:off x="838200" y="365126"/>
            <a:ext cx="10515600" cy="980596"/>
          </a:xfrm>
        </p:spPr>
        <p:txBody>
          <a:bodyPr/>
          <a:lstStyle/>
          <a:p>
            <a:r>
              <a:rPr lang="en-US" sz="4400" dirty="0">
                <a:solidFill>
                  <a:srgbClr val="BA0C2F"/>
                </a:solidFill>
                <a:latin typeface="Arial Black" panose="020B0A04020102020204" pitchFamily="34" charset="0"/>
              </a:rPr>
              <a:t>Questions</a:t>
            </a:r>
            <a:endParaRPr lang="en-AU" dirty="0"/>
          </a:p>
        </p:txBody>
      </p:sp>
      <p:sp>
        <p:nvSpPr>
          <p:cNvPr id="3" name="Content Placeholder 2">
            <a:extLst>
              <a:ext uri="{FF2B5EF4-FFF2-40B4-BE49-F238E27FC236}">
                <a16:creationId xmlns:a16="http://schemas.microsoft.com/office/drawing/2014/main" id="{FC8BD6F8-3422-5BC5-29B3-461C68AEADB6}"/>
              </a:ext>
            </a:extLst>
          </p:cNvPr>
          <p:cNvSpPr>
            <a:spLocks noGrp="1"/>
          </p:cNvSpPr>
          <p:nvPr>
            <p:ph idx="1"/>
          </p:nvPr>
        </p:nvSpPr>
        <p:spPr>
          <a:xfrm>
            <a:off x="838200" y="1440612"/>
            <a:ext cx="10411326" cy="5084880"/>
          </a:xfrm>
        </p:spPr>
        <p:txBody>
          <a:bodyPr>
            <a:normAutofit/>
          </a:bodyPr>
          <a:lstStyle/>
          <a:p>
            <a:pPr marL="0" indent="0">
              <a:lnSpc>
                <a:spcPct val="107000"/>
              </a:lnSpc>
              <a:spcAft>
                <a:spcPts val="800"/>
              </a:spcAft>
              <a:buNone/>
            </a:pPr>
            <a:endParaRPr lang="en-AU" b="1" dirty="0">
              <a:solidFill>
                <a:srgbClr val="002776"/>
              </a:solidFill>
              <a:latin typeface="Arial" panose="020B0604020202020204" pitchFamily="34" charset="0"/>
              <a:ea typeface="Calibri" panose="020F050202020403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35A49BCD-86A5-7F76-F03C-0ACE59D40610}"/>
              </a:ext>
            </a:extLst>
          </p:cNvPr>
          <p:cNvSpPr/>
          <p:nvPr/>
        </p:nvSpPr>
        <p:spPr>
          <a:xfrm>
            <a:off x="0" y="6525491"/>
            <a:ext cx="12192000" cy="332509"/>
          </a:xfrm>
          <a:prstGeom prst="rect">
            <a:avLst/>
          </a:prstGeom>
          <a:solidFill>
            <a:srgbClr val="D3114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AU" sz="1600" b="1" dirty="0"/>
          </a:p>
        </p:txBody>
      </p:sp>
      <p:pic>
        <p:nvPicPr>
          <p:cNvPr id="4" name="Picture 3" descr="A red and white logo&#10;&#10;Description automatically generated with low confidence">
            <a:extLst>
              <a:ext uri="{FF2B5EF4-FFF2-40B4-BE49-F238E27FC236}">
                <a16:creationId xmlns:a16="http://schemas.microsoft.com/office/drawing/2014/main" id="{E5DDEB1F-0DF4-708E-5AC6-BE2BE13FDE9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837415" y="270236"/>
            <a:ext cx="1032770" cy="1051179"/>
          </a:xfrm>
          <a:prstGeom prst="rect">
            <a:avLst/>
          </a:prstGeom>
        </p:spPr>
      </p:pic>
    </p:spTree>
    <p:extLst>
      <p:ext uri="{BB962C8B-B14F-4D97-AF65-F5344CB8AC3E}">
        <p14:creationId xmlns:p14="http://schemas.microsoft.com/office/powerpoint/2010/main" val="2994829982"/>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598FA-6685-43FD-A961-C8AB74B295A1}"/>
              </a:ext>
            </a:extLst>
          </p:cNvPr>
          <p:cNvSpPr>
            <a:spLocks noGrp="1"/>
          </p:cNvSpPr>
          <p:nvPr>
            <p:ph type="title"/>
          </p:nvPr>
        </p:nvSpPr>
        <p:spPr>
          <a:xfrm>
            <a:off x="838200" y="365126"/>
            <a:ext cx="10515600" cy="980596"/>
          </a:xfrm>
        </p:spPr>
        <p:txBody>
          <a:bodyPr/>
          <a:lstStyle/>
          <a:p>
            <a:r>
              <a:rPr lang="en-US" sz="4400" dirty="0">
                <a:solidFill>
                  <a:srgbClr val="BA0C2F"/>
                </a:solidFill>
                <a:latin typeface="Arial Black" panose="020B0A04020102020204" pitchFamily="34" charset="0"/>
              </a:rPr>
              <a:t>Think about it…</a:t>
            </a:r>
            <a:endParaRPr lang="en-AU" dirty="0"/>
          </a:p>
        </p:txBody>
      </p:sp>
      <p:sp>
        <p:nvSpPr>
          <p:cNvPr id="3" name="Content Placeholder 2">
            <a:extLst>
              <a:ext uri="{FF2B5EF4-FFF2-40B4-BE49-F238E27FC236}">
                <a16:creationId xmlns:a16="http://schemas.microsoft.com/office/drawing/2014/main" id="{FC8BD6F8-3422-5BC5-29B3-461C68AEADB6}"/>
              </a:ext>
            </a:extLst>
          </p:cNvPr>
          <p:cNvSpPr>
            <a:spLocks noGrp="1"/>
          </p:cNvSpPr>
          <p:nvPr>
            <p:ph idx="1"/>
          </p:nvPr>
        </p:nvSpPr>
        <p:spPr>
          <a:xfrm>
            <a:off x="838200" y="1464918"/>
            <a:ext cx="10515600" cy="5084880"/>
          </a:xfrm>
        </p:spPr>
        <p:txBody>
          <a:bodyPr>
            <a:normAutofit/>
          </a:bodyPr>
          <a:lstStyle/>
          <a:p>
            <a:pPr>
              <a:lnSpc>
                <a:spcPct val="107000"/>
              </a:lnSpc>
            </a:pPr>
            <a:endParaRPr lang="en-AU" b="1" dirty="0">
              <a:solidFill>
                <a:srgbClr val="002776"/>
              </a:solidFill>
              <a:latin typeface="Arial" panose="020B0604020202020204" pitchFamily="34" charset="0"/>
              <a:ea typeface="Calibri" panose="020F0502020204030204" pitchFamily="34" charset="0"/>
              <a:cs typeface="Arial" panose="020B0604020202020204" pitchFamily="34" charset="0"/>
            </a:endParaRPr>
          </a:p>
          <a:p>
            <a:pPr marL="0" indent="0" algn="ctr">
              <a:lnSpc>
                <a:spcPct val="107000"/>
              </a:lnSpc>
              <a:buNone/>
            </a:pPr>
            <a:r>
              <a:rPr lang="en-AU" sz="4400" b="1" dirty="0">
                <a:solidFill>
                  <a:srgbClr val="002776"/>
                </a:solidFill>
                <a:latin typeface="Arial" panose="020B0604020202020204" pitchFamily="34" charset="0"/>
                <a:ea typeface="Calibri" panose="020F0502020204030204" pitchFamily="34" charset="0"/>
                <a:cs typeface="Arial" panose="020B0604020202020204" pitchFamily="34" charset="0"/>
              </a:rPr>
              <a:t>What is customer service in furniture removals?</a:t>
            </a:r>
          </a:p>
        </p:txBody>
      </p:sp>
      <p:sp>
        <p:nvSpPr>
          <p:cNvPr id="6" name="Rectangle 5">
            <a:extLst>
              <a:ext uri="{FF2B5EF4-FFF2-40B4-BE49-F238E27FC236}">
                <a16:creationId xmlns:a16="http://schemas.microsoft.com/office/drawing/2014/main" id="{35A49BCD-86A5-7F76-F03C-0ACE59D40610}"/>
              </a:ext>
            </a:extLst>
          </p:cNvPr>
          <p:cNvSpPr/>
          <p:nvPr/>
        </p:nvSpPr>
        <p:spPr>
          <a:xfrm>
            <a:off x="0" y="6525491"/>
            <a:ext cx="12192000" cy="332509"/>
          </a:xfrm>
          <a:prstGeom prst="rect">
            <a:avLst/>
          </a:prstGeom>
          <a:solidFill>
            <a:srgbClr val="D3114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AU" sz="1600" b="1" dirty="0"/>
          </a:p>
        </p:txBody>
      </p:sp>
      <p:pic>
        <p:nvPicPr>
          <p:cNvPr id="4" name="Picture 3" descr="A red and white logo&#10;&#10;Description automatically generated with low confidence">
            <a:extLst>
              <a:ext uri="{FF2B5EF4-FFF2-40B4-BE49-F238E27FC236}">
                <a16:creationId xmlns:a16="http://schemas.microsoft.com/office/drawing/2014/main" id="{A9D7E80B-8F49-8E54-1A1F-EF9DC806D08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37415" y="270236"/>
            <a:ext cx="1032770" cy="1051179"/>
          </a:xfrm>
          <a:prstGeom prst="rect">
            <a:avLst/>
          </a:prstGeom>
        </p:spPr>
      </p:pic>
    </p:spTree>
    <p:extLst>
      <p:ext uri="{BB962C8B-B14F-4D97-AF65-F5344CB8AC3E}">
        <p14:creationId xmlns:p14="http://schemas.microsoft.com/office/powerpoint/2010/main" val="1963246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598FA-6685-43FD-A961-C8AB74B295A1}"/>
              </a:ext>
            </a:extLst>
          </p:cNvPr>
          <p:cNvSpPr>
            <a:spLocks noGrp="1"/>
          </p:cNvSpPr>
          <p:nvPr>
            <p:ph type="title"/>
          </p:nvPr>
        </p:nvSpPr>
        <p:spPr>
          <a:xfrm>
            <a:off x="838200" y="365126"/>
            <a:ext cx="10515600" cy="980596"/>
          </a:xfrm>
        </p:spPr>
        <p:txBody>
          <a:bodyPr>
            <a:normAutofit/>
          </a:bodyPr>
          <a:lstStyle/>
          <a:p>
            <a:r>
              <a:rPr lang="en-US" sz="4400" dirty="0">
                <a:solidFill>
                  <a:srgbClr val="BA0C2F"/>
                </a:solidFill>
                <a:latin typeface="Arial Black" panose="020B0A04020102020204" pitchFamily="34" charset="0"/>
              </a:rPr>
              <a:t>Removals Customer Service</a:t>
            </a:r>
            <a:endParaRPr lang="en-AU" dirty="0"/>
          </a:p>
        </p:txBody>
      </p:sp>
      <p:sp>
        <p:nvSpPr>
          <p:cNvPr id="3" name="Content Placeholder 2">
            <a:extLst>
              <a:ext uri="{FF2B5EF4-FFF2-40B4-BE49-F238E27FC236}">
                <a16:creationId xmlns:a16="http://schemas.microsoft.com/office/drawing/2014/main" id="{FC8BD6F8-3422-5BC5-29B3-461C68AEADB6}"/>
              </a:ext>
            </a:extLst>
          </p:cNvPr>
          <p:cNvSpPr>
            <a:spLocks noGrp="1"/>
          </p:cNvSpPr>
          <p:nvPr>
            <p:ph idx="1"/>
          </p:nvPr>
        </p:nvSpPr>
        <p:spPr>
          <a:xfrm>
            <a:off x="838200" y="1464918"/>
            <a:ext cx="10515600" cy="5084880"/>
          </a:xfrm>
        </p:spPr>
        <p:txBody>
          <a:bodyPr>
            <a:normAutofit/>
          </a:bodyPr>
          <a:lstStyle/>
          <a:p>
            <a:pPr marL="0" indent="0">
              <a:lnSpc>
                <a:spcPct val="107000"/>
              </a:lnSpc>
              <a:spcAft>
                <a:spcPts val="600"/>
              </a:spcAft>
              <a:buNone/>
            </a:pPr>
            <a:r>
              <a:rPr lang="en-AU" b="1" dirty="0">
                <a:solidFill>
                  <a:srgbClr val="002776"/>
                </a:solidFill>
                <a:latin typeface="Arial" panose="020B0604020202020204" pitchFamily="34" charset="0"/>
                <a:ea typeface="Calibri" panose="020F0502020204030204" pitchFamily="34" charset="0"/>
                <a:cs typeface="Arial" panose="020B0604020202020204" pitchFamily="34" charset="0"/>
              </a:rPr>
              <a:t>In the removals industry is:</a:t>
            </a:r>
          </a:p>
          <a:p>
            <a:pPr>
              <a:lnSpc>
                <a:spcPct val="107000"/>
              </a:lnSpc>
              <a:spcAft>
                <a:spcPts val="600"/>
              </a:spcAft>
            </a:pPr>
            <a:r>
              <a:rPr lang="en-AU" b="1" dirty="0">
                <a:solidFill>
                  <a:srgbClr val="002776"/>
                </a:solidFill>
                <a:latin typeface="Arial" panose="020B0604020202020204" pitchFamily="34" charset="0"/>
                <a:ea typeface="Calibri" panose="020F0502020204030204" pitchFamily="34" charset="0"/>
                <a:cs typeface="Arial" panose="020B0604020202020204" pitchFamily="34" charset="0"/>
              </a:rPr>
              <a:t>support and assistance provided to a customer before, during and after the service</a:t>
            </a:r>
          </a:p>
          <a:p>
            <a:pPr>
              <a:lnSpc>
                <a:spcPct val="107000"/>
              </a:lnSpc>
              <a:spcAft>
                <a:spcPts val="600"/>
              </a:spcAft>
            </a:pPr>
            <a:r>
              <a:rPr lang="en-AU" b="1" dirty="0">
                <a:solidFill>
                  <a:srgbClr val="002776"/>
                </a:solidFill>
                <a:latin typeface="Arial" panose="020B0604020202020204" pitchFamily="34" charset="0"/>
                <a:ea typeface="Calibri" panose="020F0502020204030204" pitchFamily="34" charset="0"/>
                <a:cs typeface="Arial" panose="020B0604020202020204" pitchFamily="34" charset="0"/>
              </a:rPr>
              <a:t>range of activities:</a:t>
            </a:r>
          </a:p>
          <a:p>
            <a:pPr lvl="1">
              <a:lnSpc>
                <a:spcPct val="107000"/>
              </a:lnSpc>
              <a:spcAft>
                <a:spcPts val="600"/>
              </a:spcAft>
            </a:pPr>
            <a:r>
              <a:rPr lang="en-AU" sz="2600" b="1" dirty="0">
                <a:solidFill>
                  <a:srgbClr val="002776"/>
                </a:solidFill>
                <a:latin typeface="Arial" panose="020B0604020202020204" pitchFamily="34" charset="0"/>
                <a:ea typeface="Calibri" panose="020F0502020204030204" pitchFamily="34" charset="0"/>
                <a:cs typeface="Arial" panose="020B0604020202020204" pitchFamily="34" charset="0"/>
              </a:rPr>
              <a:t>Customer satisfaction</a:t>
            </a:r>
          </a:p>
          <a:p>
            <a:pPr lvl="1">
              <a:lnSpc>
                <a:spcPct val="107000"/>
              </a:lnSpc>
              <a:spcAft>
                <a:spcPts val="600"/>
              </a:spcAft>
            </a:pPr>
            <a:r>
              <a:rPr lang="en-AU" sz="2600" b="1" dirty="0">
                <a:solidFill>
                  <a:srgbClr val="002776"/>
                </a:solidFill>
                <a:latin typeface="Arial" panose="020B0604020202020204" pitchFamily="34" charset="0"/>
                <a:ea typeface="Calibri" panose="020F0502020204030204" pitchFamily="34" charset="0"/>
                <a:cs typeface="Arial" panose="020B0604020202020204" pitchFamily="34" charset="0"/>
              </a:rPr>
              <a:t>Addressing inquiries</a:t>
            </a:r>
          </a:p>
          <a:p>
            <a:pPr lvl="1">
              <a:lnSpc>
                <a:spcPct val="107000"/>
              </a:lnSpc>
              <a:spcAft>
                <a:spcPts val="600"/>
              </a:spcAft>
            </a:pPr>
            <a:r>
              <a:rPr lang="en-AU" sz="2600" b="1" dirty="0">
                <a:solidFill>
                  <a:srgbClr val="002776"/>
                </a:solidFill>
                <a:latin typeface="Arial" panose="020B0604020202020204" pitchFamily="34" charset="0"/>
                <a:ea typeface="Calibri" panose="020F0502020204030204" pitchFamily="34" charset="0"/>
                <a:cs typeface="Arial" panose="020B0604020202020204" pitchFamily="34" charset="0"/>
              </a:rPr>
              <a:t>Resolving issues</a:t>
            </a:r>
          </a:p>
          <a:p>
            <a:pPr lvl="1">
              <a:lnSpc>
                <a:spcPct val="107000"/>
              </a:lnSpc>
              <a:spcAft>
                <a:spcPts val="600"/>
              </a:spcAft>
            </a:pPr>
            <a:r>
              <a:rPr lang="en-AU" sz="2600" b="1" dirty="0">
                <a:solidFill>
                  <a:srgbClr val="002776"/>
                </a:solidFill>
                <a:latin typeface="Arial" panose="020B0604020202020204" pitchFamily="34" charset="0"/>
                <a:ea typeface="Calibri" panose="020F0502020204030204" pitchFamily="34" charset="0"/>
                <a:cs typeface="Arial" panose="020B0604020202020204" pitchFamily="34" charset="0"/>
              </a:rPr>
              <a:t>Ensuring a positive experience</a:t>
            </a:r>
          </a:p>
          <a:p>
            <a:pPr marL="0" indent="0">
              <a:lnSpc>
                <a:spcPct val="107000"/>
              </a:lnSpc>
              <a:spcAft>
                <a:spcPts val="600"/>
              </a:spcAft>
              <a:buNone/>
            </a:pPr>
            <a:endParaRPr lang="en-AU" dirty="0">
              <a:solidFill>
                <a:srgbClr val="616C77"/>
              </a:solidFill>
              <a:latin typeface="Arial" panose="020B0604020202020204" pitchFamily="34" charset="0"/>
              <a:ea typeface="Calibri" panose="020F050202020403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35A49BCD-86A5-7F76-F03C-0ACE59D40610}"/>
              </a:ext>
            </a:extLst>
          </p:cNvPr>
          <p:cNvSpPr/>
          <p:nvPr/>
        </p:nvSpPr>
        <p:spPr>
          <a:xfrm>
            <a:off x="0" y="6525491"/>
            <a:ext cx="12192000" cy="332509"/>
          </a:xfrm>
          <a:prstGeom prst="rect">
            <a:avLst/>
          </a:prstGeom>
          <a:solidFill>
            <a:srgbClr val="D3114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AU" sz="1600" b="1" dirty="0"/>
          </a:p>
        </p:txBody>
      </p:sp>
      <p:pic>
        <p:nvPicPr>
          <p:cNvPr id="4" name="Picture 3" descr="A red and white logo&#10;&#10;Description automatically generated with low confidence">
            <a:extLst>
              <a:ext uri="{FF2B5EF4-FFF2-40B4-BE49-F238E27FC236}">
                <a16:creationId xmlns:a16="http://schemas.microsoft.com/office/drawing/2014/main" id="{A9D7E80B-8F49-8E54-1A1F-EF9DC806D08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37415" y="270236"/>
            <a:ext cx="1032770" cy="1051179"/>
          </a:xfrm>
          <a:prstGeom prst="rect">
            <a:avLst/>
          </a:prstGeom>
        </p:spPr>
      </p:pic>
    </p:spTree>
    <p:extLst>
      <p:ext uri="{BB962C8B-B14F-4D97-AF65-F5344CB8AC3E}">
        <p14:creationId xmlns:p14="http://schemas.microsoft.com/office/powerpoint/2010/main" val="3080476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598FA-6685-43FD-A961-C8AB74B295A1}"/>
              </a:ext>
            </a:extLst>
          </p:cNvPr>
          <p:cNvSpPr>
            <a:spLocks noGrp="1"/>
          </p:cNvSpPr>
          <p:nvPr>
            <p:ph type="title"/>
          </p:nvPr>
        </p:nvSpPr>
        <p:spPr>
          <a:xfrm>
            <a:off x="838200" y="365126"/>
            <a:ext cx="10515600" cy="980596"/>
          </a:xfrm>
        </p:spPr>
        <p:txBody>
          <a:bodyPr>
            <a:normAutofit/>
          </a:bodyPr>
          <a:lstStyle/>
          <a:p>
            <a:r>
              <a:rPr lang="en-US" sz="4400" dirty="0">
                <a:solidFill>
                  <a:srgbClr val="BA0C2F"/>
                </a:solidFill>
                <a:latin typeface="Arial Black" panose="020B0A04020102020204" pitchFamily="34" charset="0"/>
              </a:rPr>
              <a:t>Removals Customer Service</a:t>
            </a:r>
            <a:endParaRPr lang="en-AU" dirty="0"/>
          </a:p>
        </p:txBody>
      </p:sp>
      <p:sp>
        <p:nvSpPr>
          <p:cNvPr id="3" name="Content Placeholder 2">
            <a:extLst>
              <a:ext uri="{FF2B5EF4-FFF2-40B4-BE49-F238E27FC236}">
                <a16:creationId xmlns:a16="http://schemas.microsoft.com/office/drawing/2014/main" id="{FC8BD6F8-3422-5BC5-29B3-461C68AEADB6}"/>
              </a:ext>
            </a:extLst>
          </p:cNvPr>
          <p:cNvSpPr>
            <a:spLocks noGrp="1"/>
          </p:cNvSpPr>
          <p:nvPr>
            <p:ph idx="1"/>
          </p:nvPr>
        </p:nvSpPr>
        <p:spPr>
          <a:xfrm>
            <a:off x="838200" y="1464918"/>
            <a:ext cx="10515600" cy="5084880"/>
          </a:xfrm>
        </p:spPr>
        <p:txBody>
          <a:bodyPr>
            <a:normAutofit/>
          </a:bodyPr>
          <a:lstStyle/>
          <a:p>
            <a:pPr marL="0" indent="0">
              <a:lnSpc>
                <a:spcPct val="107000"/>
              </a:lnSpc>
              <a:spcAft>
                <a:spcPts val="600"/>
              </a:spcAft>
              <a:buNone/>
            </a:pPr>
            <a:r>
              <a:rPr lang="en-AU" b="1" dirty="0">
                <a:solidFill>
                  <a:srgbClr val="002776"/>
                </a:solidFill>
                <a:latin typeface="Arial" panose="020B0604020202020204" pitchFamily="34" charset="0"/>
                <a:ea typeface="Calibri" panose="020F0502020204030204" pitchFamily="34" charset="0"/>
                <a:cs typeface="Arial" panose="020B0604020202020204" pitchFamily="34" charset="0"/>
              </a:rPr>
              <a:t>Is done in different ways:</a:t>
            </a:r>
          </a:p>
          <a:p>
            <a:pPr>
              <a:lnSpc>
                <a:spcPct val="107000"/>
              </a:lnSpc>
              <a:spcAft>
                <a:spcPts val="600"/>
              </a:spcAft>
            </a:pPr>
            <a:r>
              <a:rPr lang="en-AU" b="1" dirty="0">
                <a:solidFill>
                  <a:srgbClr val="002776"/>
                </a:solidFill>
                <a:latin typeface="Arial" panose="020B0604020202020204" pitchFamily="34" charset="0"/>
                <a:ea typeface="Calibri" panose="020F0502020204030204" pitchFamily="34" charset="0"/>
                <a:cs typeface="Arial" panose="020B0604020202020204" pitchFamily="34" charset="0"/>
              </a:rPr>
              <a:t>via phone – booking a move</a:t>
            </a:r>
          </a:p>
          <a:p>
            <a:pPr>
              <a:lnSpc>
                <a:spcPct val="107000"/>
              </a:lnSpc>
              <a:spcAft>
                <a:spcPts val="600"/>
              </a:spcAft>
            </a:pPr>
            <a:r>
              <a:rPr lang="en-AU" sz="2600" b="1" dirty="0">
                <a:solidFill>
                  <a:srgbClr val="002776"/>
                </a:solidFill>
                <a:latin typeface="Arial" panose="020B0604020202020204" pitchFamily="34" charset="0"/>
                <a:ea typeface="Calibri" panose="020F0502020204030204" pitchFamily="34" charset="0"/>
                <a:cs typeface="Arial" panose="020B0604020202020204" pitchFamily="34" charset="0"/>
              </a:rPr>
              <a:t>email communications – organising the moving</a:t>
            </a:r>
          </a:p>
          <a:p>
            <a:pPr>
              <a:lnSpc>
                <a:spcPct val="107000"/>
              </a:lnSpc>
              <a:spcAft>
                <a:spcPts val="600"/>
              </a:spcAft>
            </a:pPr>
            <a:r>
              <a:rPr lang="en-AU" sz="2600" b="1" dirty="0">
                <a:solidFill>
                  <a:srgbClr val="002776"/>
                </a:solidFill>
                <a:latin typeface="Arial" panose="020B0604020202020204" pitchFamily="34" charset="0"/>
                <a:ea typeface="Calibri" panose="020F0502020204030204" pitchFamily="34" charset="0"/>
                <a:cs typeface="Arial" panose="020B0604020202020204" pitchFamily="34" charset="0"/>
              </a:rPr>
              <a:t>in person interaction – estimator or day of service</a:t>
            </a:r>
          </a:p>
          <a:p>
            <a:pPr marL="0" indent="0">
              <a:lnSpc>
                <a:spcPct val="107000"/>
              </a:lnSpc>
              <a:spcAft>
                <a:spcPts val="600"/>
              </a:spcAft>
              <a:buNone/>
            </a:pPr>
            <a:endParaRPr lang="en-AU" dirty="0">
              <a:solidFill>
                <a:srgbClr val="616C77"/>
              </a:solidFill>
              <a:latin typeface="Arial" panose="020B0604020202020204" pitchFamily="34" charset="0"/>
              <a:ea typeface="Calibri" panose="020F050202020403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35A49BCD-86A5-7F76-F03C-0ACE59D40610}"/>
              </a:ext>
            </a:extLst>
          </p:cNvPr>
          <p:cNvSpPr/>
          <p:nvPr/>
        </p:nvSpPr>
        <p:spPr>
          <a:xfrm>
            <a:off x="0" y="6525491"/>
            <a:ext cx="12192000" cy="332509"/>
          </a:xfrm>
          <a:prstGeom prst="rect">
            <a:avLst/>
          </a:prstGeom>
          <a:solidFill>
            <a:srgbClr val="D3114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AU" sz="1600" b="1" dirty="0"/>
          </a:p>
        </p:txBody>
      </p:sp>
      <p:pic>
        <p:nvPicPr>
          <p:cNvPr id="4" name="Picture 3" descr="A red and white logo&#10;&#10;Description automatically generated with low confidence">
            <a:extLst>
              <a:ext uri="{FF2B5EF4-FFF2-40B4-BE49-F238E27FC236}">
                <a16:creationId xmlns:a16="http://schemas.microsoft.com/office/drawing/2014/main" id="{A9D7E80B-8F49-8E54-1A1F-EF9DC806D08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37415" y="270236"/>
            <a:ext cx="1032770" cy="1051179"/>
          </a:xfrm>
          <a:prstGeom prst="rect">
            <a:avLst/>
          </a:prstGeom>
        </p:spPr>
      </p:pic>
    </p:spTree>
    <p:extLst>
      <p:ext uri="{BB962C8B-B14F-4D97-AF65-F5344CB8AC3E}">
        <p14:creationId xmlns:p14="http://schemas.microsoft.com/office/powerpoint/2010/main" val="34998385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598FA-6685-43FD-A961-C8AB74B295A1}"/>
              </a:ext>
            </a:extLst>
          </p:cNvPr>
          <p:cNvSpPr>
            <a:spLocks noGrp="1"/>
          </p:cNvSpPr>
          <p:nvPr>
            <p:ph type="title"/>
          </p:nvPr>
        </p:nvSpPr>
        <p:spPr>
          <a:xfrm>
            <a:off x="838200" y="365126"/>
            <a:ext cx="10515600" cy="980596"/>
          </a:xfrm>
        </p:spPr>
        <p:txBody>
          <a:bodyPr>
            <a:normAutofit/>
          </a:bodyPr>
          <a:lstStyle/>
          <a:p>
            <a:r>
              <a:rPr lang="en-US" sz="4400" dirty="0">
                <a:solidFill>
                  <a:srgbClr val="BA0C2F"/>
                </a:solidFill>
                <a:latin typeface="Arial Black" panose="020B0A04020102020204" pitchFamily="34" charset="0"/>
              </a:rPr>
              <a:t>Customer’s possessions</a:t>
            </a:r>
            <a:endParaRPr lang="en-AU" dirty="0"/>
          </a:p>
        </p:txBody>
      </p:sp>
      <p:sp>
        <p:nvSpPr>
          <p:cNvPr id="3" name="Content Placeholder 2">
            <a:extLst>
              <a:ext uri="{FF2B5EF4-FFF2-40B4-BE49-F238E27FC236}">
                <a16:creationId xmlns:a16="http://schemas.microsoft.com/office/drawing/2014/main" id="{FC8BD6F8-3422-5BC5-29B3-461C68AEADB6}"/>
              </a:ext>
            </a:extLst>
          </p:cNvPr>
          <p:cNvSpPr>
            <a:spLocks noGrp="1"/>
          </p:cNvSpPr>
          <p:nvPr>
            <p:ph idx="1"/>
          </p:nvPr>
        </p:nvSpPr>
        <p:spPr>
          <a:xfrm>
            <a:off x="838200" y="1440612"/>
            <a:ext cx="10515600" cy="5084880"/>
          </a:xfrm>
        </p:spPr>
        <p:txBody>
          <a:bodyPr>
            <a:normAutofit/>
          </a:bodyPr>
          <a:lstStyle/>
          <a:p>
            <a:pPr marL="0" lvl="0" indent="0">
              <a:lnSpc>
                <a:spcPct val="115000"/>
              </a:lnSpc>
              <a:spcAft>
                <a:spcPts val="600"/>
              </a:spcAft>
              <a:buNone/>
              <a:tabLst>
                <a:tab pos="810260" algn="l"/>
              </a:tabLst>
            </a:pPr>
            <a:r>
              <a:rPr lang="en-AU" b="1" dirty="0">
                <a:solidFill>
                  <a:srgbClr val="002776"/>
                </a:solidFill>
                <a:latin typeface="Arial" panose="020B0604020202020204" pitchFamily="34" charset="0"/>
                <a:ea typeface="Calibri" panose="020F0502020204030204" pitchFamily="34" charset="0"/>
                <a:cs typeface="Arial" panose="020B0604020202020204" pitchFamily="34" charset="0"/>
              </a:rPr>
              <a:t>Whilst carrying out your tasks, your approach is shown by:</a:t>
            </a:r>
          </a:p>
          <a:p>
            <a:pPr marL="342900" lvl="0" indent="-342900">
              <a:lnSpc>
                <a:spcPct val="115000"/>
              </a:lnSpc>
              <a:spcAft>
                <a:spcPts val="600"/>
              </a:spcAft>
              <a:buFont typeface="Symbol" panose="05050102010706020507" pitchFamily="18" charset="2"/>
              <a:buChar char=""/>
              <a:tabLst>
                <a:tab pos="810260" algn="l"/>
              </a:tabLst>
            </a:pPr>
            <a:r>
              <a:rPr lang="en-AU" b="1" dirty="0">
                <a:solidFill>
                  <a:srgbClr val="002776"/>
                </a:solidFill>
                <a:latin typeface="Arial" panose="020B0604020202020204" pitchFamily="34" charset="0"/>
                <a:ea typeface="Calibri" panose="020F0502020204030204" pitchFamily="34" charset="0"/>
                <a:cs typeface="Arial" panose="020B0604020202020204" pitchFamily="34" charset="0"/>
              </a:rPr>
              <a:t>The goods you are handling have sentimental value to the customer</a:t>
            </a:r>
          </a:p>
          <a:p>
            <a:pPr marL="342900" lvl="0" indent="-342900">
              <a:lnSpc>
                <a:spcPct val="115000"/>
              </a:lnSpc>
              <a:spcAft>
                <a:spcPts val="600"/>
              </a:spcAft>
              <a:buFont typeface="Symbol" panose="05050102010706020507" pitchFamily="18" charset="2"/>
              <a:buChar char=""/>
              <a:tabLst>
                <a:tab pos="810260" algn="l"/>
              </a:tabLst>
            </a:pPr>
            <a:r>
              <a:rPr lang="en-AU" b="1" dirty="0">
                <a:solidFill>
                  <a:srgbClr val="002776"/>
                </a:solidFill>
                <a:latin typeface="Arial" panose="020B0604020202020204" pitchFamily="34" charset="0"/>
                <a:ea typeface="Calibri" panose="020F0502020204030204" pitchFamily="34" charset="0"/>
                <a:cs typeface="Arial" panose="020B0604020202020204" pitchFamily="34" charset="0"/>
              </a:rPr>
              <a:t>It might look like junk to you, but it may be precious to the customer</a:t>
            </a:r>
          </a:p>
          <a:p>
            <a:pPr marL="342900" lvl="0" indent="-342900">
              <a:lnSpc>
                <a:spcPct val="115000"/>
              </a:lnSpc>
              <a:spcAft>
                <a:spcPts val="600"/>
              </a:spcAft>
              <a:buFont typeface="Symbol" panose="05050102010706020507" pitchFamily="18" charset="2"/>
              <a:buChar char=""/>
              <a:tabLst>
                <a:tab pos="810260" algn="l"/>
              </a:tabLst>
            </a:pPr>
            <a:r>
              <a:rPr lang="en-AU" b="1" dirty="0">
                <a:solidFill>
                  <a:srgbClr val="002776"/>
                </a:solidFill>
                <a:latin typeface="Arial" panose="020B0604020202020204" pitchFamily="34" charset="0"/>
                <a:ea typeface="Calibri" panose="020F0502020204030204" pitchFamily="34" charset="0"/>
                <a:cs typeface="Arial" panose="020B0604020202020204" pitchFamily="34" charset="0"/>
              </a:rPr>
              <a:t>Be tactful and respect all their possessions</a:t>
            </a:r>
          </a:p>
          <a:p>
            <a:pPr marL="342900" lvl="0" indent="-342900">
              <a:lnSpc>
                <a:spcPct val="115000"/>
              </a:lnSpc>
              <a:spcAft>
                <a:spcPts val="600"/>
              </a:spcAft>
              <a:buFont typeface="Symbol" panose="05050102010706020507" pitchFamily="18" charset="2"/>
              <a:buChar char=""/>
              <a:tabLst>
                <a:tab pos="810260" algn="l"/>
              </a:tabLst>
            </a:pPr>
            <a:endParaRPr lang="en-AU" b="1" dirty="0">
              <a:solidFill>
                <a:srgbClr val="002776"/>
              </a:solidFill>
              <a:latin typeface="Arial" panose="020B0604020202020204" pitchFamily="34" charset="0"/>
              <a:ea typeface="Calibri" panose="020F0502020204030204" pitchFamily="34" charset="0"/>
              <a:cs typeface="Arial" panose="020B0604020202020204" pitchFamily="34" charset="0"/>
            </a:endParaRPr>
          </a:p>
          <a:p>
            <a:pPr marL="0" indent="0">
              <a:buNone/>
            </a:pPr>
            <a:endParaRPr lang="en-AU" dirty="0">
              <a:solidFill>
                <a:srgbClr val="616C77"/>
              </a:solidFill>
              <a:latin typeface="Arial" panose="020B0604020202020204" pitchFamily="34" charset="0"/>
              <a:ea typeface="Calibri" panose="020F050202020403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35A49BCD-86A5-7F76-F03C-0ACE59D40610}"/>
              </a:ext>
            </a:extLst>
          </p:cNvPr>
          <p:cNvSpPr/>
          <p:nvPr/>
        </p:nvSpPr>
        <p:spPr>
          <a:xfrm>
            <a:off x="0" y="6525491"/>
            <a:ext cx="12192000" cy="332509"/>
          </a:xfrm>
          <a:prstGeom prst="rect">
            <a:avLst/>
          </a:prstGeom>
          <a:solidFill>
            <a:srgbClr val="D3114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AU" sz="1600" b="1" dirty="0"/>
          </a:p>
        </p:txBody>
      </p:sp>
      <p:pic>
        <p:nvPicPr>
          <p:cNvPr id="4" name="Picture 3" descr="A red and white logo&#10;&#10;Description automatically generated with low confidence">
            <a:extLst>
              <a:ext uri="{FF2B5EF4-FFF2-40B4-BE49-F238E27FC236}">
                <a16:creationId xmlns:a16="http://schemas.microsoft.com/office/drawing/2014/main" id="{A9D7E80B-8F49-8E54-1A1F-EF9DC806D08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37415" y="270236"/>
            <a:ext cx="1032770" cy="1051179"/>
          </a:xfrm>
          <a:prstGeom prst="rect">
            <a:avLst/>
          </a:prstGeom>
        </p:spPr>
      </p:pic>
    </p:spTree>
    <p:extLst>
      <p:ext uri="{BB962C8B-B14F-4D97-AF65-F5344CB8AC3E}">
        <p14:creationId xmlns:p14="http://schemas.microsoft.com/office/powerpoint/2010/main" val="1877754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598FA-6685-43FD-A961-C8AB74B295A1}"/>
              </a:ext>
            </a:extLst>
          </p:cNvPr>
          <p:cNvSpPr>
            <a:spLocks noGrp="1"/>
          </p:cNvSpPr>
          <p:nvPr>
            <p:ph type="title"/>
          </p:nvPr>
        </p:nvSpPr>
        <p:spPr>
          <a:xfrm>
            <a:off x="838200" y="365126"/>
            <a:ext cx="10515600" cy="980596"/>
          </a:xfrm>
        </p:spPr>
        <p:txBody>
          <a:bodyPr/>
          <a:lstStyle/>
          <a:p>
            <a:r>
              <a:rPr lang="en-US" sz="4400" dirty="0">
                <a:solidFill>
                  <a:srgbClr val="BA0C2F"/>
                </a:solidFill>
                <a:latin typeface="Arial Black" panose="020B0A04020102020204" pitchFamily="34" charset="0"/>
              </a:rPr>
              <a:t>Customer’s possessions</a:t>
            </a:r>
            <a:endParaRPr lang="en-AU" dirty="0"/>
          </a:p>
        </p:txBody>
      </p:sp>
      <p:sp>
        <p:nvSpPr>
          <p:cNvPr id="3" name="Content Placeholder 2">
            <a:extLst>
              <a:ext uri="{FF2B5EF4-FFF2-40B4-BE49-F238E27FC236}">
                <a16:creationId xmlns:a16="http://schemas.microsoft.com/office/drawing/2014/main" id="{FC8BD6F8-3422-5BC5-29B3-461C68AEADB6}"/>
              </a:ext>
            </a:extLst>
          </p:cNvPr>
          <p:cNvSpPr>
            <a:spLocks noGrp="1"/>
          </p:cNvSpPr>
          <p:nvPr>
            <p:ph idx="1"/>
          </p:nvPr>
        </p:nvSpPr>
        <p:spPr>
          <a:xfrm>
            <a:off x="838200" y="1440612"/>
            <a:ext cx="10515600" cy="5084880"/>
          </a:xfrm>
        </p:spPr>
        <p:txBody>
          <a:bodyPr>
            <a:normAutofit/>
          </a:bodyPr>
          <a:lstStyle/>
          <a:p>
            <a:pPr>
              <a:lnSpc>
                <a:spcPct val="107000"/>
              </a:lnSpc>
              <a:spcAft>
                <a:spcPts val="600"/>
              </a:spcAft>
              <a:tabLst>
                <a:tab pos="810260" algn="l"/>
              </a:tabLst>
            </a:pPr>
            <a:r>
              <a:rPr lang="en-AU" b="1" dirty="0">
                <a:solidFill>
                  <a:srgbClr val="002776"/>
                </a:solidFill>
                <a:latin typeface="Arial" panose="020B0604020202020204" pitchFamily="34" charset="0"/>
                <a:ea typeface="Calibri" panose="020F0502020204030204" pitchFamily="34" charset="0"/>
                <a:cs typeface="Arial" panose="020B0604020202020204" pitchFamily="34" charset="0"/>
              </a:rPr>
              <a:t>Be attentive to the customer and sensitive to their anxieties and stresses</a:t>
            </a:r>
          </a:p>
          <a:p>
            <a:pPr>
              <a:lnSpc>
                <a:spcPct val="107000"/>
              </a:lnSpc>
              <a:spcAft>
                <a:spcPts val="600"/>
              </a:spcAft>
              <a:tabLst>
                <a:tab pos="810260" algn="l"/>
              </a:tabLst>
            </a:pPr>
            <a:r>
              <a:rPr lang="en-AU" b="1" dirty="0">
                <a:solidFill>
                  <a:srgbClr val="002776"/>
                </a:solidFill>
                <a:latin typeface="Arial" panose="020B0604020202020204" pitchFamily="34" charset="0"/>
                <a:ea typeface="Calibri" panose="020F0502020204030204" pitchFamily="34" charset="0"/>
                <a:cs typeface="Arial" panose="020B0604020202020204" pitchFamily="34" charset="0"/>
              </a:rPr>
              <a:t>After all, moving house is a major change in the customer's life </a:t>
            </a:r>
          </a:p>
          <a:p>
            <a:pPr>
              <a:lnSpc>
                <a:spcPct val="107000"/>
              </a:lnSpc>
              <a:spcAft>
                <a:spcPts val="600"/>
              </a:spcAft>
              <a:tabLst>
                <a:tab pos="810260" algn="l"/>
              </a:tabLst>
            </a:pPr>
            <a:r>
              <a:rPr lang="en-AU" b="1" dirty="0">
                <a:solidFill>
                  <a:srgbClr val="002776"/>
                </a:solidFill>
                <a:latin typeface="Arial" panose="020B0604020202020204" pitchFamily="34" charset="0"/>
                <a:ea typeface="Calibri" panose="020F0502020204030204" pitchFamily="34" charset="0"/>
                <a:cs typeface="Arial" panose="020B0604020202020204" pitchFamily="34" charset="0"/>
              </a:rPr>
              <a:t>Customers will naturally be anxious about damage to their possessions</a:t>
            </a:r>
          </a:p>
          <a:p>
            <a:pPr marL="0" indent="0">
              <a:lnSpc>
                <a:spcPct val="107000"/>
              </a:lnSpc>
              <a:buNone/>
            </a:pPr>
            <a:endParaRPr lang="en-AU" b="1" dirty="0">
              <a:solidFill>
                <a:srgbClr val="002776"/>
              </a:solidFill>
              <a:latin typeface="Arial" panose="020B0604020202020204" pitchFamily="34" charset="0"/>
              <a:ea typeface="Calibri" panose="020F0502020204030204" pitchFamily="34" charset="0"/>
              <a:cs typeface="Arial" panose="020B0604020202020204" pitchFamily="34" charset="0"/>
            </a:endParaRPr>
          </a:p>
          <a:p>
            <a:pPr marL="0" indent="0">
              <a:buNone/>
            </a:pPr>
            <a:endParaRPr lang="en-AU" dirty="0">
              <a:solidFill>
                <a:srgbClr val="616C77"/>
              </a:solidFill>
              <a:latin typeface="Arial" panose="020B0604020202020204" pitchFamily="34" charset="0"/>
              <a:ea typeface="Calibri" panose="020F050202020403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35A49BCD-86A5-7F76-F03C-0ACE59D40610}"/>
              </a:ext>
            </a:extLst>
          </p:cNvPr>
          <p:cNvSpPr/>
          <p:nvPr/>
        </p:nvSpPr>
        <p:spPr>
          <a:xfrm>
            <a:off x="0" y="6525491"/>
            <a:ext cx="12192000" cy="332509"/>
          </a:xfrm>
          <a:prstGeom prst="rect">
            <a:avLst/>
          </a:prstGeom>
          <a:solidFill>
            <a:srgbClr val="D3114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AU" sz="1600" b="1" dirty="0"/>
          </a:p>
        </p:txBody>
      </p:sp>
      <p:pic>
        <p:nvPicPr>
          <p:cNvPr id="4" name="Picture 3" descr="A red and white logo&#10;&#10;Description automatically generated with low confidence">
            <a:extLst>
              <a:ext uri="{FF2B5EF4-FFF2-40B4-BE49-F238E27FC236}">
                <a16:creationId xmlns:a16="http://schemas.microsoft.com/office/drawing/2014/main" id="{A9D7E80B-8F49-8E54-1A1F-EF9DC806D08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37415" y="270236"/>
            <a:ext cx="1032770" cy="1051179"/>
          </a:xfrm>
          <a:prstGeom prst="rect">
            <a:avLst/>
          </a:prstGeom>
        </p:spPr>
      </p:pic>
    </p:spTree>
    <p:extLst>
      <p:ext uri="{BB962C8B-B14F-4D97-AF65-F5344CB8AC3E}">
        <p14:creationId xmlns:p14="http://schemas.microsoft.com/office/powerpoint/2010/main" val="36278439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598FA-6685-43FD-A961-C8AB74B295A1}"/>
              </a:ext>
            </a:extLst>
          </p:cNvPr>
          <p:cNvSpPr>
            <a:spLocks noGrp="1"/>
          </p:cNvSpPr>
          <p:nvPr>
            <p:ph type="title"/>
          </p:nvPr>
        </p:nvSpPr>
        <p:spPr>
          <a:xfrm>
            <a:off x="838200" y="365126"/>
            <a:ext cx="10515600" cy="980596"/>
          </a:xfrm>
        </p:spPr>
        <p:txBody>
          <a:bodyPr/>
          <a:lstStyle/>
          <a:p>
            <a:r>
              <a:rPr lang="en-US" sz="4400" dirty="0">
                <a:solidFill>
                  <a:srgbClr val="BA0C2F"/>
                </a:solidFill>
                <a:latin typeface="Arial Black" panose="020B0A04020102020204" pitchFamily="34" charset="0"/>
              </a:rPr>
              <a:t>Reassuring the customer by:</a:t>
            </a:r>
            <a:endParaRPr lang="en-AU" dirty="0"/>
          </a:p>
        </p:txBody>
      </p:sp>
      <p:sp>
        <p:nvSpPr>
          <p:cNvPr id="6" name="Rectangle 5">
            <a:extLst>
              <a:ext uri="{FF2B5EF4-FFF2-40B4-BE49-F238E27FC236}">
                <a16:creationId xmlns:a16="http://schemas.microsoft.com/office/drawing/2014/main" id="{35A49BCD-86A5-7F76-F03C-0ACE59D40610}"/>
              </a:ext>
            </a:extLst>
          </p:cNvPr>
          <p:cNvSpPr/>
          <p:nvPr/>
        </p:nvSpPr>
        <p:spPr>
          <a:xfrm>
            <a:off x="0" y="6525491"/>
            <a:ext cx="12192000" cy="332509"/>
          </a:xfrm>
          <a:prstGeom prst="rect">
            <a:avLst/>
          </a:prstGeom>
          <a:solidFill>
            <a:srgbClr val="D3114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AU" sz="1600" b="1" dirty="0"/>
          </a:p>
        </p:txBody>
      </p:sp>
      <p:pic>
        <p:nvPicPr>
          <p:cNvPr id="4" name="Picture 3" descr="A red and white logo&#10;&#10;Description automatically generated with low confidence">
            <a:extLst>
              <a:ext uri="{FF2B5EF4-FFF2-40B4-BE49-F238E27FC236}">
                <a16:creationId xmlns:a16="http://schemas.microsoft.com/office/drawing/2014/main" id="{A9D7E80B-8F49-8E54-1A1F-EF9DC806D08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37415" y="270236"/>
            <a:ext cx="1032770" cy="1051179"/>
          </a:xfrm>
          <a:prstGeom prst="rect">
            <a:avLst/>
          </a:prstGeom>
        </p:spPr>
      </p:pic>
      <p:graphicFrame>
        <p:nvGraphicFramePr>
          <p:cNvPr id="8" name="Content Placeholder 7">
            <a:extLst>
              <a:ext uri="{FF2B5EF4-FFF2-40B4-BE49-F238E27FC236}">
                <a16:creationId xmlns:a16="http://schemas.microsoft.com/office/drawing/2014/main" id="{354E0594-BCD0-E4CA-DF61-4D49CCB858BB}"/>
              </a:ext>
            </a:extLst>
          </p:cNvPr>
          <p:cNvGraphicFramePr>
            <a:graphicFrameLocks noGrp="1"/>
          </p:cNvGraphicFramePr>
          <p:nvPr>
            <p:ph idx="1"/>
            <p:extLst>
              <p:ext uri="{D42A27DB-BD31-4B8C-83A1-F6EECF244321}">
                <p14:modId xmlns:p14="http://schemas.microsoft.com/office/powerpoint/2010/main" val="1766837320"/>
              </p:ext>
            </p:extLst>
          </p:nvPr>
        </p:nvGraphicFramePr>
        <p:xfrm>
          <a:off x="838200" y="1825625"/>
          <a:ext cx="10515600" cy="4247515"/>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3853214186"/>
                    </a:ext>
                  </a:extLst>
                </a:gridCol>
                <a:gridCol w="5257800">
                  <a:extLst>
                    <a:ext uri="{9D8B030D-6E8A-4147-A177-3AD203B41FA5}">
                      <a16:colId xmlns:a16="http://schemas.microsoft.com/office/drawing/2014/main" val="3638651256"/>
                    </a:ext>
                  </a:extLst>
                </a:gridCol>
              </a:tblGrid>
              <a:tr h="3335922">
                <a:tc>
                  <a:txBody>
                    <a:bodyPr/>
                    <a:lstStyle/>
                    <a:p>
                      <a:pPr marL="285750" indent="-285750">
                        <a:lnSpc>
                          <a:spcPct val="107000"/>
                        </a:lnSpc>
                        <a:spcAft>
                          <a:spcPts val="600"/>
                        </a:spcAft>
                        <a:buFont typeface="Arial" panose="020B0604020202020204" pitchFamily="34" charset="0"/>
                        <a:buChar char="•"/>
                        <a:tabLst>
                          <a:tab pos="810260" algn="l"/>
                        </a:tabLst>
                      </a:pPr>
                      <a:r>
                        <a:rPr lang="en-AU" sz="2800" b="1" dirty="0">
                          <a:solidFill>
                            <a:srgbClr val="002776"/>
                          </a:solidFill>
                          <a:latin typeface="Arial" panose="020B0604020202020204" pitchFamily="34" charset="0"/>
                          <a:ea typeface="Calibri" panose="020F0502020204030204" pitchFamily="34" charset="0"/>
                          <a:cs typeface="Arial" panose="020B0604020202020204" pitchFamily="34" charset="0"/>
                        </a:rPr>
                        <a:t>Listen</a:t>
                      </a:r>
                    </a:p>
                    <a:p>
                      <a:pPr marL="285750" indent="-285750">
                        <a:lnSpc>
                          <a:spcPct val="107000"/>
                        </a:lnSpc>
                        <a:spcAft>
                          <a:spcPts val="600"/>
                        </a:spcAft>
                        <a:buFont typeface="Arial" panose="020B0604020202020204" pitchFamily="34" charset="0"/>
                        <a:buChar char="•"/>
                        <a:tabLst>
                          <a:tab pos="810260" algn="l"/>
                        </a:tabLst>
                      </a:pPr>
                      <a:r>
                        <a:rPr lang="en-AU" sz="2800" b="1" dirty="0">
                          <a:solidFill>
                            <a:srgbClr val="002776"/>
                          </a:solidFill>
                          <a:latin typeface="Arial" panose="020B0604020202020204" pitchFamily="34" charset="0"/>
                          <a:ea typeface="Calibri" panose="020F0502020204030204" pitchFamily="34" charset="0"/>
                          <a:cs typeface="Arial" panose="020B0604020202020204" pitchFamily="34" charset="0"/>
                        </a:rPr>
                        <a:t>Ask questions</a:t>
                      </a:r>
                    </a:p>
                    <a:p>
                      <a:pPr marL="285750" indent="-285750">
                        <a:lnSpc>
                          <a:spcPct val="107000"/>
                        </a:lnSpc>
                        <a:spcAft>
                          <a:spcPts val="600"/>
                        </a:spcAft>
                        <a:buFont typeface="Arial" panose="020B0604020202020204" pitchFamily="34" charset="0"/>
                        <a:buChar char="•"/>
                        <a:tabLst>
                          <a:tab pos="810260" algn="l"/>
                        </a:tabLst>
                      </a:pPr>
                      <a:r>
                        <a:rPr lang="en-AU" sz="2800" b="1" dirty="0">
                          <a:solidFill>
                            <a:srgbClr val="002776"/>
                          </a:solidFill>
                          <a:latin typeface="Arial" panose="020B0604020202020204" pitchFamily="34" charset="0"/>
                          <a:ea typeface="Calibri" panose="020F0502020204030204" pitchFamily="34" charset="0"/>
                          <a:cs typeface="Arial" panose="020B0604020202020204" pitchFamily="34" charset="0"/>
                        </a:rPr>
                        <a:t>Be patient</a:t>
                      </a:r>
                    </a:p>
                    <a:p>
                      <a:pPr marL="285750" indent="-285750">
                        <a:lnSpc>
                          <a:spcPct val="107000"/>
                        </a:lnSpc>
                        <a:spcAft>
                          <a:spcPts val="600"/>
                        </a:spcAft>
                        <a:buFont typeface="Arial" panose="020B0604020202020204" pitchFamily="34" charset="0"/>
                        <a:buChar char="•"/>
                        <a:tabLst>
                          <a:tab pos="810260" algn="l"/>
                        </a:tabLst>
                      </a:pPr>
                      <a:r>
                        <a:rPr lang="en-AU" sz="2800" b="1" dirty="0">
                          <a:solidFill>
                            <a:srgbClr val="002776"/>
                          </a:solidFill>
                          <a:latin typeface="Arial" panose="020B0604020202020204" pitchFamily="34" charset="0"/>
                          <a:ea typeface="Calibri" panose="020F0502020204030204" pitchFamily="34" charset="0"/>
                          <a:cs typeface="Arial" panose="020B0604020202020204" pitchFamily="34" charset="0"/>
                        </a:rPr>
                        <a:t>Be discreet</a:t>
                      </a:r>
                    </a:p>
                    <a:p>
                      <a:pPr marL="285750" indent="-285750">
                        <a:lnSpc>
                          <a:spcPct val="107000"/>
                        </a:lnSpc>
                        <a:spcAft>
                          <a:spcPts val="600"/>
                        </a:spcAft>
                        <a:buFont typeface="Arial" panose="020B0604020202020204" pitchFamily="34" charset="0"/>
                        <a:buChar char="•"/>
                        <a:tabLst>
                          <a:tab pos="810260" algn="l"/>
                        </a:tabLst>
                      </a:pPr>
                      <a:r>
                        <a:rPr lang="en-AU" sz="2800" b="1" dirty="0">
                          <a:solidFill>
                            <a:srgbClr val="002776"/>
                          </a:solidFill>
                          <a:latin typeface="Arial" panose="020B0604020202020204" pitchFamily="34" charset="0"/>
                          <a:ea typeface="Calibri" panose="020F0502020204030204" pitchFamily="34" charset="0"/>
                          <a:cs typeface="Arial" panose="020B0604020202020204" pitchFamily="34" charset="0"/>
                        </a:rPr>
                        <a:t>Be honest</a:t>
                      </a:r>
                    </a:p>
                    <a:p>
                      <a:pPr marL="285750" indent="-285750">
                        <a:lnSpc>
                          <a:spcPct val="107000"/>
                        </a:lnSpc>
                        <a:spcAft>
                          <a:spcPts val="600"/>
                        </a:spcAft>
                        <a:buFont typeface="Arial" panose="020B0604020202020204" pitchFamily="34" charset="0"/>
                        <a:buChar char="•"/>
                        <a:tabLst>
                          <a:tab pos="810260" algn="l"/>
                        </a:tabLst>
                      </a:pPr>
                      <a:r>
                        <a:rPr lang="en-AU" sz="2800" b="1" dirty="0">
                          <a:solidFill>
                            <a:srgbClr val="002776"/>
                          </a:solidFill>
                          <a:latin typeface="Arial" panose="020B0604020202020204" pitchFamily="34" charset="0"/>
                          <a:ea typeface="Calibri" panose="020F0502020204030204" pitchFamily="34" charset="0"/>
                          <a:cs typeface="Arial" panose="020B0604020202020204" pitchFamily="34" charset="0"/>
                        </a:rPr>
                        <a:t>Be sincere</a:t>
                      </a:r>
                    </a:p>
                    <a:p>
                      <a:pPr marL="285750" marR="0" lvl="0" indent="-285750" algn="l" defTabSz="914400" rtl="0" eaLnBrk="1" fontAlgn="auto" latinLnBrk="0" hangingPunct="1">
                        <a:lnSpc>
                          <a:spcPct val="107000"/>
                        </a:lnSpc>
                        <a:spcBef>
                          <a:spcPts val="0"/>
                        </a:spcBef>
                        <a:spcAft>
                          <a:spcPts val="600"/>
                        </a:spcAft>
                        <a:buClrTx/>
                        <a:buSzTx/>
                        <a:buFont typeface="Arial" panose="020B0604020202020204" pitchFamily="34" charset="0"/>
                        <a:buChar char="•"/>
                        <a:tabLst>
                          <a:tab pos="810260" algn="l"/>
                        </a:tabLst>
                        <a:defRPr/>
                      </a:pPr>
                      <a:r>
                        <a:rPr lang="en-AU" sz="2800" b="1" dirty="0">
                          <a:solidFill>
                            <a:srgbClr val="002776"/>
                          </a:solidFill>
                          <a:latin typeface="Arial" panose="020B0604020202020204" pitchFamily="34" charset="0"/>
                          <a:ea typeface="Calibri" panose="020F0502020204030204" pitchFamily="34" charset="0"/>
                          <a:cs typeface="Arial" panose="020B0604020202020204" pitchFamily="34" charset="0"/>
                        </a:rPr>
                        <a:t>Be truthful</a:t>
                      </a:r>
                    </a:p>
                    <a:p>
                      <a:pPr marL="285750" indent="-285750">
                        <a:buFont typeface="Arial" panose="020B0604020202020204" pitchFamily="34" charset="0"/>
                        <a:buChar char="•"/>
                      </a:pPr>
                      <a:endParaRPr lang="en-AU" sz="2800" dirty="0"/>
                    </a:p>
                  </a:txBody>
                  <a:tcPr>
                    <a:noFill/>
                  </a:tcPr>
                </a:tc>
                <a:tc>
                  <a:txBody>
                    <a:bodyPr/>
                    <a:lstStyle/>
                    <a:p>
                      <a:pPr marL="285750" indent="-285750">
                        <a:lnSpc>
                          <a:spcPct val="107000"/>
                        </a:lnSpc>
                        <a:spcAft>
                          <a:spcPts val="600"/>
                        </a:spcAft>
                        <a:buFont typeface="Arial" panose="020B0604020202020204" pitchFamily="34" charset="0"/>
                        <a:buChar char="•"/>
                        <a:tabLst>
                          <a:tab pos="810260" algn="l"/>
                        </a:tabLst>
                      </a:pPr>
                      <a:r>
                        <a:rPr lang="en-AU" sz="2800" b="1" dirty="0">
                          <a:solidFill>
                            <a:srgbClr val="002776"/>
                          </a:solidFill>
                          <a:latin typeface="Arial" panose="020B0604020202020204" pitchFamily="34" charset="0"/>
                          <a:ea typeface="Calibri" panose="020F0502020204030204" pitchFamily="34" charset="0"/>
                          <a:cs typeface="Arial" panose="020B0604020202020204" pitchFamily="34" charset="0"/>
                        </a:rPr>
                        <a:t>Be safe</a:t>
                      </a:r>
                    </a:p>
                    <a:p>
                      <a:pPr marL="285750" indent="-285750">
                        <a:lnSpc>
                          <a:spcPct val="107000"/>
                        </a:lnSpc>
                        <a:spcAft>
                          <a:spcPts val="600"/>
                        </a:spcAft>
                        <a:buFont typeface="Arial" panose="020B0604020202020204" pitchFamily="34" charset="0"/>
                        <a:buChar char="•"/>
                        <a:tabLst>
                          <a:tab pos="810260" algn="l"/>
                        </a:tabLst>
                      </a:pPr>
                      <a:r>
                        <a:rPr lang="en-AU" sz="2800" b="1" dirty="0">
                          <a:solidFill>
                            <a:srgbClr val="002776"/>
                          </a:solidFill>
                          <a:latin typeface="Arial" panose="020B0604020202020204" pitchFamily="34" charset="0"/>
                          <a:ea typeface="Calibri" panose="020F0502020204030204" pitchFamily="34" charset="0"/>
                          <a:cs typeface="Arial" panose="020B0604020202020204" pitchFamily="34" charset="0"/>
                        </a:rPr>
                        <a:t>Emphasise the quality of your company’s services</a:t>
                      </a:r>
                    </a:p>
                    <a:p>
                      <a:pPr marL="285750" indent="-285750">
                        <a:lnSpc>
                          <a:spcPct val="107000"/>
                        </a:lnSpc>
                        <a:spcAft>
                          <a:spcPts val="600"/>
                        </a:spcAft>
                        <a:buFont typeface="Arial" panose="020B0604020202020204" pitchFamily="34" charset="0"/>
                        <a:buChar char="•"/>
                        <a:tabLst>
                          <a:tab pos="810260" algn="l"/>
                        </a:tabLst>
                      </a:pPr>
                      <a:r>
                        <a:rPr lang="en-AU" sz="2800" b="1" dirty="0">
                          <a:solidFill>
                            <a:srgbClr val="002776"/>
                          </a:solidFill>
                          <a:latin typeface="Arial" panose="020B0604020202020204" pitchFamily="34" charset="0"/>
                          <a:ea typeface="Calibri" panose="020F0502020204030204" pitchFamily="34" charset="0"/>
                          <a:cs typeface="Arial" panose="020B0604020202020204" pitchFamily="34" charset="0"/>
                        </a:rPr>
                        <a:t>Promote prospective business</a:t>
                      </a:r>
                    </a:p>
                    <a:p>
                      <a:pPr marL="285750" indent="-285750">
                        <a:lnSpc>
                          <a:spcPct val="107000"/>
                        </a:lnSpc>
                        <a:spcAft>
                          <a:spcPts val="600"/>
                        </a:spcAft>
                        <a:buFont typeface="Arial" panose="020B0604020202020204" pitchFamily="34" charset="0"/>
                        <a:buChar char="•"/>
                        <a:tabLst>
                          <a:tab pos="810260" algn="l"/>
                        </a:tabLst>
                      </a:pPr>
                      <a:r>
                        <a:rPr lang="en-AU" sz="2800" b="1" dirty="0">
                          <a:solidFill>
                            <a:srgbClr val="002776"/>
                          </a:solidFill>
                          <a:latin typeface="Arial" panose="020B0604020202020204" pitchFamily="34" charset="0"/>
                          <a:ea typeface="Calibri" panose="020F0502020204030204" pitchFamily="34" charset="0"/>
                          <a:cs typeface="Arial" panose="020B0604020202020204" pitchFamily="34" charset="0"/>
                        </a:rPr>
                        <a:t>Be proud of your company</a:t>
                      </a:r>
                    </a:p>
                    <a:p>
                      <a:pPr marL="285750" indent="-285750">
                        <a:lnSpc>
                          <a:spcPct val="107000"/>
                        </a:lnSpc>
                        <a:spcAft>
                          <a:spcPts val="600"/>
                        </a:spcAft>
                        <a:buFont typeface="Arial" panose="020B0604020202020204" pitchFamily="34" charset="0"/>
                        <a:buChar char="•"/>
                        <a:tabLst>
                          <a:tab pos="810260" algn="l"/>
                        </a:tabLst>
                      </a:pPr>
                      <a:r>
                        <a:rPr lang="en-AU" sz="2800" b="1" dirty="0">
                          <a:solidFill>
                            <a:srgbClr val="002776"/>
                          </a:solidFill>
                          <a:latin typeface="Arial" panose="020B0604020202020204" pitchFamily="34" charset="0"/>
                          <a:ea typeface="Calibri" panose="020F0502020204030204" pitchFamily="34" charset="0"/>
                          <a:cs typeface="Arial" panose="020B0604020202020204" pitchFamily="34" charset="0"/>
                        </a:rPr>
                        <a:t>Sell yourself</a:t>
                      </a:r>
                    </a:p>
                    <a:p>
                      <a:pPr marL="285750" indent="-285750">
                        <a:buFont typeface="Arial" panose="020B0604020202020204" pitchFamily="34" charset="0"/>
                        <a:buChar char="•"/>
                      </a:pPr>
                      <a:endParaRPr lang="en-AU" sz="2800" dirty="0"/>
                    </a:p>
                  </a:txBody>
                  <a:tcPr>
                    <a:noFill/>
                  </a:tcPr>
                </a:tc>
                <a:extLst>
                  <a:ext uri="{0D108BD9-81ED-4DB2-BD59-A6C34878D82A}">
                    <a16:rowId xmlns:a16="http://schemas.microsoft.com/office/drawing/2014/main" val="2729384384"/>
                  </a:ext>
                </a:extLst>
              </a:tr>
            </a:tbl>
          </a:graphicData>
        </a:graphic>
      </p:graphicFrame>
    </p:spTree>
    <p:extLst>
      <p:ext uri="{BB962C8B-B14F-4D97-AF65-F5344CB8AC3E}">
        <p14:creationId xmlns:p14="http://schemas.microsoft.com/office/powerpoint/2010/main" val="38571630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9598FA-6685-43FD-A961-C8AB74B295A1}"/>
              </a:ext>
            </a:extLst>
          </p:cNvPr>
          <p:cNvSpPr>
            <a:spLocks noGrp="1"/>
          </p:cNvSpPr>
          <p:nvPr>
            <p:ph type="title"/>
          </p:nvPr>
        </p:nvSpPr>
        <p:spPr>
          <a:xfrm>
            <a:off x="838200" y="365126"/>
            <a:ext cx="10515600" cy="980596"/>
          </a:xfrm>
        </p:spPr>
        <p:txBody>
          <a:bodyPr/>
          <a:lstStyle/>
          <a:p>
            <a:r>
              <a:rPr lang="en-US" sz="4400" dirty="0">
                <a:solidFill>
                  <a:srgbClr val="BA0C2F"/>
                </a:solidFill>
                <a:latin typeface="Arial Black" panose="020B0A04020102020204" pitchFamily="34" charset="0"/>
              </a:rPr>
              <a:t>Advising customers</a:t>
            </a:r>
            <a:endParaRPr lang="en-AU" dirty="0"/>
          </a:p>
        </p:txBody>
      </p:sp>
      <p:sp>
        <p:nvSpPr>
          <p:cNvPr id="3" name="Content Placeholder 2">
            <a:extLst>
              <a:ext uri="{FF2B5EF4-FFF2-40B4-BE49-F238E27FC236}">
                <a16:creationId xmlns:a16="http://schemas.microsoft.com/office/drawing/2014/main" id="{FC8BD6F8-3422-5BC5-29B3-461C68AEADB6}"/>
              </a:ext>
            </a:extLst>
          </p:cNvPr>
          <p:cNvSpPr>
            <a:spLocks noGrp="1"/>
          </p:cNvSpPr>
          <p:nvPr>
            <p:ph idx="1"/>
          </p:nvPr>
        </p:nvSpPr>
        <p:spPr>
          <a:xfrm>
            <a:off x="838200" y="1440612"/>
            <a:ext cx="10515600" cy="5084880"/>
          </a:xfrm>
        </p:spPr>
        <p:txBody>
          <a:bodyPr>
            <a:normAutofit/>
          </a:bodyPr>
          <a:lstStyle/>
          <a:p>
            <a:pPr marL="0" indent="0">
              <a:lnSpc>
                <a:spcPct val="107000"/>
              </a:lnSpc>
              <a:spcAft>
                <a:spcPts val="600"/>
              </a:spcAft>
              <a:buNone/>
              <a:tabLst>
                <a:tab pos="810260" algn="l"/>
              </a:tabLst>
            </a:pPr>
            <a:r>
              <a:rPr lang="en-AU" b="1" dirty="0">
                <a:solidFill>
                  <a:srgbClr val="002776"/>
                </a:solidFill>
                <a:latin typeface="Arial" panose="020B0604020202020204" pitchFamily="34" charset="0"/>
                <a:ea typeface="Calibri" panose="020F0502020204030204" pitchFamily="34" charset="0"/>
                <a:cs typeface="Arial" panose="020B0604020202020204" pitchFamily="34" charset="0"/>
              </a:rPr>
              <a:t>Of the steps involved in the removal process</a:t>
            </a:r>
          </a:p>
          <a:p>
            <a:pPr>
              <a:lnSpc>
                <a:spcPct val="107000"/>
              </a:lnSpc>
              <a:spcAft>
                <a:spcPts val="600"/>
              </a:spcAft>
              <a:tabLst>
                <a:tab pos="810260" algn="l"/>
              </a:tabLst>
            </a:pPr>
            <a:r>
              <a:rPr lang="en-AU" b="1" dirty="0">
                <a:solidFill>
                  <a:srgbClr val="002776"/>
                </a:solidFill>
                <a:latin typeface="Arial" panose="020B0604020202020204" pitchFamily="34" charset="0"/>
                <a:ea typeface="Calibri" panose="020F0502020204030204" pitchFamily="34" charset="0"/>
                <a:cs typeface="Arial" panose="020B0604020202020204" pitchFamily="34" charset="0"/>
              </a:rPr>
              <a:t>Customer will ask some questions and have concerns</a:t>
            </a:r>
          </a:p>
          <a:p>
            <a:pPr>
              <a:lnSpc>
                <a:spcPct val="107000"/>
              </a:lnSpc>
              <a:spcAft>
                <a:spcPts val="600"/>
              </a:spcAft>
              <a:tabLst>
                <a:tab pos="810260" algn="l"/>
              </a:tabLst>
            </a:pPr>
            <a:r>
              <a:rPr lang="en-AU" b="1" dirty="0">
                <a:solidFill>
                  <a:srgbClr val="002776"/>
                </a:solidFill>
                <a:latin typeface="Arial" panose="020B0604020202020204" pitchFamily="34" charset="0"/>
                <a:ea typeface="Calibri" panose="020F0502020204030204" pitchFamily="34" charset="0"/>
                <a:cs typeface="Arial" panose="020B0604020202020204" pitchFamily="34" charset="0"/>
              </a:rPr>
              <a:t>Answer their questions, they are entitled to know the removal process</a:t>
            </a:r>
          </a:p>
          <a:p>
            <a:pPr>
              <a:lnSpc>
                <a:spcPct val="107000"/>
              </a:lnSpc>
              <a:spcAft>
                <a:spcPts val="600"/>
              </a:spcAft>
              <a:tabLst>
                <a:tab pos="810260" algn="l"/>
              </a:tabLst>
            </a:pPr>
            <a:r>
              <a:rPr lang="en-AU" b="1" dirty="0">
                <a:solidFill>
                  <a:srgbClr val="002776"/>
                </a:solidFill>
                <a:latin typeface="Arial" panose="020B0604020202020204" pitchFamily="34" charset="0"/>
                <a:ea typeface="Calibri" panose="020F0502020204030204" pitchFamily="34" charset="0"/>
                <a:cs typeface="Arial" panose="020B0604020202020204" pitchFamily="34" charset="0"/>
              </a:rPr>
              <a:t>Best practice is to go through the move process with the customer, reconfirming what is to be moved and the work to be undertaken</a:t>
            </a:r>
          </a:p>
          <a:p>
            <a:pPr>
              <a:lnSpc>
                <a:spcPct val="107000"/>
              </a:lnSpc>
              <a:spcAft>
                <a:spcPts val="600"/>
              </a:spcAft>
              <a:tabLst>
                <a:tab pos="810260" algn="l"/>
              </a:tabLst>
            </a:pPr>
            <a:endParaRPr lang="en-AU" b="1" dirty="0">
              <a:solidFill>
                <a:srgbClr val="002776"/>
              </a:solidFill>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buNone/>
            </a:pPr>
            <a:endParaRPr lang="en-AU" b="1" dirty="0">
              <a:solidFill>
                <a:srgbClr val="002776"/>
              </a:solidFill>
              <a:latin typeface="Arial" panose="020B0604020202020204" pitchFamily="34" charset="0"/>
              <a:ea typeface="Calibri" panose="020F0502020204030204" pitchFamily="34" charset="0"/>
              <a:cs typeface="Arial" panose="020B0604020202020204" pitchFamily="34" charset="0"/>
            </a:endParaRPr>
          </a:p>
          <a:p>
            <a:pPr marL="0" indent="0">
              <a:buNone/>
            </a:pPr>
            <a:endParaRPr lang="en-AU" dirty="0">
              <a:solidFill>
                <a:srgbClr val="616C77"/>
              </a:solidFill>
              <a:latin typeface="Arial" panose="020B0604020202020204" pitchFamily="34" charset="0"/>
              <a:ea typeface="Calibri" panose="020F050202020403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35A49BCD-86A5-7F76-F03C-0ACE59D40610}"/>
              </a:ext>
            </a:extLst>
          </p:cNvPr>
          <p:cNvSpPr/>
          <p:nvPr/>
        </p:nvSpPr>
        <p:spPr>
          <a:xfrm>
            <a:off x="0" y="6525491"/>
            <a:ext cx="12192000" cy="332509"/>
          </a:xfrm>
          <a:prstGeom prst="rect">
            <a:avLst/>
          </a:prstGeom>
          <a:solidFill>
            <a:srgbClr val="D3114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AU" sz="1600" b="1" dirty="0"/>
          </a:p>
        </p:txBody>
      </p:sp>
      <p:pic>
        <p:nvPicPr>
          <p:cNvPr id="4" name="Picture 3" descr="A red and white logo&#10;&#10;Description automatically generated with low confidence">
            <a:extLst>
              <a:ext uri="{FF2B5EF4-FFF2-40B4-BE49-F238E27FC236}">
                <a16:creationId xmlns:a16="http://schemas.microsoft.com/office/drawing/2014/main" id="{A9D7E80B-8F49-8E54-1A1F-EF9DC806D08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37415" y="270236"/>
            <a:ext cx="1032770" cy="1051179"/>
          </a:xfrm>
          <a:prstGeom prst="rect">
            <a:avLst/>
          </a:prstGeom>
        </p:spPr>
      </p:pic>
    </p:spTree>
    <p:extLst>
      <p:ext uri="{BB962C8B-B14F-4D97-AF65-F5344CB8AC3E}">
        <p14:creationId xmlns:p14="http://schemas.microsoft.com/office/powerpoint/2010/main" val="33552334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474</TotalTime>
  <Words>1803</Words>
  <Application>Microsoft Office PowerPoint</Application>
  <PresentationFormat>Widescreen</PresentationFormat>
  <Paragraphs>190</Paragraphs>
  <Slides>20</Slides>
  <Notes>19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20</vt:i4>
      </vt:variant>
    </vt:vector>
  </HeadingPairs>
  <TitlesOfParts>
    <vt:vector size="27" baseType="lpstr">
      <vt:lpstr>Arial</vt:lpstr>
      <vt:lpstr>Arial Black</vt:lpstr>
      <vt:lpstr>Calibri</vt:lpstr>
      <vt:lpstr>Calibri Light</vt:lpstr>
      <vt:lpstr>Symbol</vt:lpstr>
      <vt:lpstr>Times New Roman</vt:lpstr>
      <vt:lpstr>Office Theme</vt:lpstr>
      <vt:lpstr>PowerPoint Presentation</vt:lpstr>
      <vt:lpstr>Overview</vt:lpstr>
      <vt:lpstr>Think about it…</vt:lpstr>
      <vt:lpstr>Removals Customer Service</vt:lpstr>
      <vt:lpstr>Removals Customer Service</vt:lpstr>
      <vt:lpstr>Customer’s possessions</vt:lpstr>
      <vt:lpstr>Customer’s possessions</vt:lpstr>
      <vt:lpstr>Reassuring the customer by:</vt:lpstr>
      <vt:lpstr>Advising customers</vt:lpstr>
      <vt:lpstr>Advising customers</vt:lpstr>
      <vt:lpstr>Advising customers</vt:lpstr>
      <vt:lpstr>Handling problems</vt:lpstr>
      <vt:lpstr>Handling problems</vt:lpstr>
      <vt:lpstr>Customer Stress</vt:lpstr>
      <vt:lpstr>Handling Stress</vt:lpstr>
      <vt:lpstr>Handling Stress</vt:lpstr>
      <vt:lpstr>Right attitude for a problem</vt:lpstr>
      <vt:lpstr>Paperwork</vt:lpstr>
      <vt:lpstr>Remember</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AFRA TRAINING</dc:creator>
  <cp:lastModifiedBy>AFRA Training</cp:lastModifiedBy>
  <cp:revision>49</cp:revision>
  <dcterms:created xsi:type="dcterms:W3CDTF">2023-04-11T01:57:14Z</dcterms:created>
  <dcterms:modified xsi:type="dcterms:W3CDTF">2024-09-16T06:35:03Z</dcterms:modified>
</cp:coreProperties>
</file>