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8" r:id="rId4"/>
    <p:sldId id="261" r:id="rId5"/>
    <p:sldId id="267" r:id="rId6"/>
    <p:sldId id="272" r:id="rId7"/>
    <p:sldId id="269" r:id="rId8"/>
    <p:sldId id="270" r:id="rId9"/>
    <p:sldId id="271" r:id="rId10"/>
    <p:sldId id="273" r:id="rId11"/>
    <p:sldId id="274" r:id="rId12"/>
    <p:sldId id="275" r:id="rId13"/>
    <p:sldId id="259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A30A1-664F-47F0-A3FF-0261EFD98369}" type="datetimeFigureOut">
              <a:rPr lang="en-AU" smtClean="0"/>
              <a:t>25/09/2024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94D69-33BB-4D81-9F39-0E23FE9A5F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02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94D69-33BB-4D81-9F39-0E23FE9A5F5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085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94D69-33BB-4D81-9F39-0E23FE9A5F5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466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94D69-33BB-4D81-9F39-0E23FE9A5F5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561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94D69-33BB-4D81-9F39-0E23FE9A5F5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5852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94D69-33BB-4D81-9F39-0E23FE9A5F5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149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Let us review some of the common issues that you may encounter in your warehouse. 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94D69-33BB-4D81-9F39-0E23FE9A5F5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306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94D69-33BB-4D81-9F39-0E23FE9A5F5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744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94D69-33BB-4D81-9F39-0E23FE9A5F5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277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94D69-33BB-4D81-9F39-0E23FE9A5F5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786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94D69-33BB-4D81-9F39-0E23FE9A5F5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885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94D69-33BB-4D81-9F39-0E23FE9A5F5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113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94D69-33BB-4D81-9F39-0E23FE9A5F5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7205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94D69-33BB-4D81-9F39-0E23FE9A5F5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496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8455-5A4D-32B7-36BE-82CB8724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63FC2-0D73-9C03-2CA1-A235FB539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D87FB-9CE4-536B-3D35-752FF451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5B-0E36-41B8-8307-AB6CBCA17F6F}" type="datetimeFigureOut">
              <a:rPr lang="en-AU" smtClean="0"/>
              <a:t>25/09/2024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7A506-BE6A-E0C2-A5F0-FD9C551F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2E748-2309-6484-C41A-FB850F9F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C74D-90F8-44CE-8783-79F3F0BCB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343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8CF6-62C7-5D50-4548-9C7ADD20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6B338-852B-FAF9-90B8-13F696729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B3A49-530A-C0B9-2B75-3B9192FB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5B-0E36-41B8-8307-AB6CBCA17F6F}" type="datetimeFigureOut">
              <a:rPr lang="en-AU" smtClean="0"/>
              <a:t>25/09/2024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6AF7B-B0D4-CBF9-DB29-6BFCBF96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297FA-1C7F-0ED6-E7B5-4049FF9A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C74D-90F8-44CE-8783-79F3F0BCB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327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A6783-CCD0-87C5-4FF6-881EA740D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9B1E9-8C6D-0957-F759-2BCF1ECFC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97036-7836-928C-DE0F-698EFE1F8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5B-0E36-41B8-8307-AB6CBCA17F6F}" type="datetimeFigureOut">
              <a:rPr lang="en-AU" smtClean="0"/>
              <a:t>25/09/2024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D717C-DBD5-579A-42E4-A84E2DCB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E3913-3FF6-21CD-17F2-87A7722B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C74D-90F8-44CE-8783-79F3F0BCB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730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56B9B-A7C7-2558-954E-FD7D89207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04AFA-7444-C2DC-FD83-7D565984E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60810-2673-66D3-D7CE-43378F736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5B-0E36-41B8-8307-AB6CBCA17F6F}" type="datetimeFigureOut">
              <a:rPr lang="en-AU" smtClean="0"/>
              <a:t>25/09/2024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180CD-6F56-8A55-47FA-CD3B4250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F185B-1129-FBA5-910E-DE41ABCC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C74D-90F8-44CE-8783-79F3F0BCB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844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1FE43-502A-D153-D85A-358C5720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7F931-35C4-260B-2B1B-7F76DE7D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C3A38-0475-B8B0-CBC7-04D42E217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5B-0E36-41B8-8307-AB6CBCA17F6F}" type="datetimeFigureOut">
              <a:rPr lang="en-AU" smtClean="0"/>
              <a:t>25/09/2024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274EE-2A84-4F64-43A5-481D4507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9E6F5-74F7-051B-D5FC-1F129ED1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C74D-90F8-44CE-8783-79F3F0BCB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053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0E892-CAD0-CA30-0383-A1F90992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28C05-B3F8-F4A9-BA41-D4AA963E4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CF823-20DA-79AC-B396-64284E030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5EB09-CF69-5DE3-7617-6EADB8FC4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5B-0E36-41B8-8307-AB6CBCA17F6F}" type="datetimeFigureOut">
              <a:rPr lang="en-AU" smtClean="0"/>
              <a:t>25/09/2024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F4EE2-19CC-DC24-054B-1E5D15DC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37B69-1F44-2237-48E2-E864A462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C74D-90F8-44CE-8783-79F3F0BCB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637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BBA7-2606-F23B-F53C-A444D717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AB06B-06AF-C90B-FC0A-F50DC4170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20478-F826-735E-CEC2-DBFE779DA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46E0D-0CBE-C873-F7B0-0BE1D6AEB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2D3BE-FF53-9752-6581-FABC9623D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1540E0-797E-C398-1211-C241D32D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5B-0E36-41B8-8307-AB6CBCA17F6F}" type="datetimeFigureOut">
              <a:rPr lang="en-AU" smtClean="0"/>
              <a:t>25/09/2024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DB60AC-F144-C082-0682-42FF9306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C8695-BB60-70EE-A275-6222F808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C74D-90F8-44CE-8783-79F3F0BCB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298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E15BC-A965-8807-0947-4E261DCC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68BC37-1FEA-4368-D03D-785FD1E9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5B-0E36-41B8-8307-AB6CBCA17F6F}" type="datetimeFigureOut">
              <a:rPr lang="en-AU" smtClean="0"/>
              <a:t>25/09/2024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76141-1333-B41A-D4A0-D77EB3F9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EAF2B-66D3-A080-3D42-0E70DF46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C74D-90F8-44CE-8783-79F3F0BCB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166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9C00C-168F-ECCF-F4C9-DB2673CEB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5B-0E36-41B8-8307-AB6CBCA17F6F}" type="datetimeFigureOut">
              <a:rPr lang="en-AU" smtClean="0"/>
              <a:t>25/09/2024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58586-8CEF-CD7C-3DDD-E673FB7D2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188E4-A3A6-60F8-7603-6C1EC00B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C74D-90F8-44CE-8783-79F3F0BCB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31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61385-38AB-8602-7956-FDADEDD6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B23DE-A2C1-7FD9-9F38-032DB8FA6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B6EFC-7E8F-F1AB-BF9E-80C1DAE18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35B85-FB69-4B36-BA2C-535EAEE4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5B-0E36-41B8-8307-AB6CBCA17F6F}" type="datetimeFigureOut">
              <a:rPr lang="en-AU" smtClean="0"/>
              <a:t>25/09/2024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BB313-F580-CCC8-BE74-81A7866C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969B3-6DCB-883A-EC19-437EB3BA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C74D-90F8-44CE-8783-79F3F0BCB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610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A6319-3499-C667-F13B-6664BF44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5463B-BBD1-3DD7-E761-A8B1E4A94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F59E1-7C73-078A-68D9-20CA82B26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75A85-6E28-D893-33AE-BB1646CF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045B-0E36-41B8-8307-AB6CBCA17F6F}" type="datetimeFigureOut">
              <a:rPr lang="en-AU" smtClean="0"/>
              <a:t>25/09/2024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E84F3-702C-75D0-F085-2C7E3013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45F85-7C06-B1FF-8234-3A8FDCAC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C74D-90F8-44CE-8783-79F3F0BCB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437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48DCE-4C4E-AC81-397A-DB8F80E3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B23C1-2A38-DDB6-CB0D-A8AAFF786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00669-CAA4-AD98-6D77-C570FFAC9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8045B-0E36-41B8-8307-AB6CBCA17F6F}" type="datetimeFigureOut">
              <a:rPr lang="en-AU" smtClean="0"/>
              <a:t>25/09/2024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A92B0-F390-4ABE-16E8-B852411D1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0A659-CCE2-48F8-77DA-DDF092EFA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BC74D-90F8-44CE-8783-79F3F0BCB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223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pickpik.com/search?q=warehouse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ikist.com/search?q=warehouse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qatar-airways-cargo-boeing-777-867776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518576-D5AE-EFAC-B1C0-86165B806B64}"/>
              </a:ext>
            </a:extLst>
          </p:cNvPr>
          <p:cNvSpPr/>
          <p:nvPr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rgbClr val="D31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600" b="1" dirty="0"/>
              <a:t>TOOLBOX </a:t>
            </a:r>
            <a:r>
              <a:rPr lang="en-AU" sz="1600" b="1"/>
              <a:t>TALK 2024</a:t>
            </a:r>
            <a:endParaRPr lang="en-AU" sz="1600" b="1" dirty="0"/>
          </a:p>
        </p:txBody>
      </p:sp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640BCF95-C4F6-1DE8-E897-52F1F88E9E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973673" y="323273"/>
            <a:ext cx="3220687" cy="5726113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1BC82517-3176-F85B-87AD-0ECCB86B9EB2}"/>
              </a:ext>
            </a:extLst>
          </p:cNvPr>
          <p:cNvSpPr txBox="1">
            <a:spLocks/>
          </p:cNvSpPr>
          <p:nvPr/>
        </p:nvSpPr>
        <p:spPr>
          <a:xfrm>
            <a:off x="914513" y="2458527"/>
            <a:ext cx="6543562" cy="252304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dirty="0">
                <a:solidFill>
                  <a:srgbClr val="002776"/>
                </a:solidFill>
                <a:latin typeface="Arial Black" panose="020B0A04020102020204" pitchFamily="34" charset="0"/>
              </a:rPr>
              <a:t>Safety in &amp; around the Warehouse/Depot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A3169-E161-BFE4-8BAE-9DDCAFB505E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4587815" cy="9805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BA0C2F"/>
                </a:solidFill>
                <a:latin typeface="Arial Black" panose="020B0A04020102020204" pitchFamily="34" charset="0"/>
              </a:rPr>
              <a:t>Toolbox Talk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5578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98FA-6685-43FD-A961-C8AB74B2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596"/>
          </a:xfrm>
        </p:spPr>
        <p:txBody>
          <a:bodyPr/>
          <a:lstStyle/>
          <a:p>
            <a:r>
              <a:rPr lang="en-US" sz="4400" dirty="0">
                <a:solidFill>
                  <a:srgbClr val="BA0C2F"/>
                </a:solidFill>
                <a:latin typeface="Arial Black" panose="020B0A04020102020204" pitchFamily="34" charset="0"/>
              </a:rPr>
              <a:t>Employers, supervisors etc.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D6F8-3422-5BC5-29B3-461C68AE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2"/>
            <a:ext cx="10515600" cy="5084880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all safety signage is visible and not damaged (</a:t>
            </a:r>
            <a:r>
              <a:rPr lang="en-US" b="1" dirty="0" err="1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</a:t>
            </a: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Exit, Forklift etc.)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 having mirrors fitted near corners or intersections to prevent collision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 anti-slip mats in areas prone to slipping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warehouse flooring is not damaged or uneven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Regularly check and confirm all equipment is in good operating condition, </a:t>
            </a:r>
            <a:r>
              <a:rPr lang="en-US" b="1" dirty="0" err="1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</a:t>
            </a: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forklifts, lift pallets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2600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AU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616C7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49BCD-86A5-7F76-F03C-0ACE59D40610}"/>
              </a:ext>
            </a:extLst>
          </p:cNvPr>
          <p:cNvSpPr/>
          <p:nvPr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rgbClr val="D31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600" b="1" dirty="0"/>
          </a:p>
        </p:txBody>
      </p:sp>
      <p:pic>
        <p:nvPicPr>
          <p:cNvPr id="4" name="Picture 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A9D7E80B-8F49-8E54-1A1F-EF9DC806D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15" y="270236"/>
            <a:ext cx="1032770" cy="10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1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98FA-6685-43FD-A961-C8AB74B2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596"/>
          </a:xfrm>
        </p:spPr>
        <p:txBody>
          <a:bodyPr/>
          <a:lstStyle/>
          <a:p>
            <a:r>
              <a:rPr lang="en-US" sz="4400" dirty="0">
                <a:solidFill>
                  <a:srgbClr val="BA0C2F"/>
                </a:solidFill>
                <a:latin typeface="Arial Black" panose="020B0A04020102020204" pitchFamily="34" charset="0"/>
              </a:rPr>
              <a:t>Employers, supervisors etc.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D6F8-3422-5BC5-29B3-461C68AE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2"/>
            <a:ext cx="10515600" cy="5084880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that emergency evacuation maps are placed in a prominent position in the warehouse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Annual fire evacuation drills are carried out annually with designated fire wardens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aid kits are accessible and available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 data sheets (SDS) are available for any hazardous chemicals etc. stored on site.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Hazardous materials are correctly stored, </a:t>
            </a:r>
            <a:r>
              <a:rPr lang="en-US" b="1" dirty="0" err="1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</a:t>
            </a: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LPG cylinders in cages to avoid risk of being hit by a moving vehicle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2600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AU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616C7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49BCD-86A5-7F76-F03C-0ACE59D40610}"/>
              </a:ext>
            </a:extLst>
          </p:cNvPr>
          <p:cNvSpPr/>
          <p:nvPr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rgbClr val="D31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600" b="1" dirty="0"/>
          </a:p>
        </p:txBody>
      </p:sp>
      <p:pic>
        <p:nvPicPr>
          <p:cNvPr id="4" name="Picture 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A9D7E80B-8F49-8E54-1A1F-EF9DC806D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15" y="270236"/>
            <a:ext cx="1032770" cy="10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4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98FA-6685-43FD-A961-C8AB74B2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596"/>
          </a:xfrm>
        </p:spPr>
        <p:txBody>
          <a:bodyPr/>
          <a:lstStyle/>
          <a:p>
            <a:r>
              <a:rPr lang="en-US" sz="4400" dirty="0">
                <a:solidFill>
                  <a:srgbClr val="BA0C2F"/>
                </a:solidFill>
                <a:latin typeface="Arial Black" panose="020B0A04020102020204" pitchFamily="34" charset="0"/>
              </a:rPr>
              <a:t>Employers, supervisors etc.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D6F8-3422-5BC5-29B3-461C68AE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2"/>
            <a:ext cx="10515600" cy="5084880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Fire extinguishers are regularly serviced and staff are adequately trained on how to use them in case of emergency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staff are trained on how to use equipment properly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annual fire evacuation drill is conducted to ensure that everyone is aware of how to respond in the event of a sudden fire</a:t>
            </a:r>
            <a:endParaRPr lang="en-AU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AU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616C7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49BCD-86A5-7F76-F03C-0ACE59D40610}"/>
              </a:ext>
            </a:extLst>
          </p:cNvPr>
          <p:cNvSpPr/>
          <p:nvPr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rgbClr val="D31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600" b="1" dirty="0"/>
          </a:p>
        </p:txBody>
      </p:sp>
      <p:pic>
        <p:nvPicPr>
          <p:cNvPr id="4" name="Picture 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A9D7E80B-8F49-8E54-1A1F-EF9DC806D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15" y="270236"/>
            <a:ext cx="1032770" cy="10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5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98FA-6685-43FD-A961-C8AB74B2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596"/>
          </a:xfrm>
        </p:spPr>
        <p:txBody>
          <a:bodyPr/>
          <a:lstStyle/>
          <a:p>
            <a:r>
              <a:rPr lang="en-US" sz="4400" dirty="0">
                <a:solidFill>
                  <a:srgbClr val="BA0C2F"/>
                </a:solidFill>
                <a:latin typeface="Arial Black" panose="020B0A04020102020204" pitchFamily="34" charset="0"/>
              </a:rPr>
              <a:t>Remember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D6F8-3422-5BC5-29B3-461C68AE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2"/>
            <a:ext cx="10515600" cy="508488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en-AU" sz="3200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aware of all movement when working or accessing the loading dock and warehouse</a:t>
            </a:r>
          </a:p>
          <a:p>
            <a:pPr marL="0" indent="0" algn="ctr">
              <a:spcAft>
                <a:spcPts val="800"/>
              </a:spcAft>
              <a:buNone/>
            </a:pPr>
            <a:endParaRPr lang="en-AU" sz="3200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800"/>
              </a:spcAft>
              <a:buNone/>
            </a:pPr>
            <a:r>
              <a:rPr lang="en-AU" sz="3200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 is important to avoid accidents and incidents</a:t>
            </a:r>
          </a:p>
          <a:p>
            <a:pPr marL="0" indent="0">
              <a:buNone/>
            </a:pPr>
            <a:endParaRPr lang="en-AU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3000" b="1" dirty="0">
              <a:solidFill>
                <a:srgbClr val="002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616C77"/>
              </a:solidFill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49BCD-86A5-7F76-F03C-0ACE59D40610}"/>
              </a:ext>
            </a:extLst>
          </p:cNvPr>
          <p:cNvSpPr/>
          <p:nvPr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rgbClr val="D31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600" b="1" dirty="0"/>
          </a:p>
        </p:txBody>
      </p:sp>
      <p:pic>
        <p:nvPicPr>
          <p:cNvPr id="4" name="Picture 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12469846-79D9-BB72-4D40-1A0A65A50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15" y="270236"/>
            <a:ext cx="1032770" cy="10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17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98FA-6685-43FD-A961-C8AB74B2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596"/>
          </a:xfrm>
        </p:spPr>
        <p:txBody>
          <a:bodyPr/>
          <a:lstStyle/>
          <a:p>
            <a:r>
              <a:rPr lang="en-US" sz="4400" dirty="0">
                <a:solidFill>
                  <a:srgbClr val="BA0C2F"/>
                </a:solidFill>
                <a:latin typeface="Arial Black" panose="020B0A04020102020204" pitchFamily="34" charset="0"/>
              </a:rPr>
              <a:t>Questions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D6F8-3422-5BC5-29B3-461C68AE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2"/>
            <a:ext cx="10515600" cy="508488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AU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616C7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49BCD-86A5-7F76-F03C-0ACE59D40610}"/>
              </a:ext>
            </a:extLst>
          </p:cNvPr>
          <p:cNvSpPr/>
          <p:nvPr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rgbClr val="D31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600" b="1" dirty="0"/>
          </a:p>
        </p:txBody>
      </p:sp>
      <p:pic>
        <p:nvPicPr>
          <p:cNvPr id="8" name="Picture 7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479F28D8-5C9A-E512-75FD-E428E4FFC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15" y="270236"/>
            <a:ext cx="1032770" cy="10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9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98FA-6685-43FD-A961-C8AB74B2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596"/>
          </a:xfrm>
        </p:spPr>
        <p:txBody>
          <a:bodyPr/>
          <a:lstStyle/>
          <a:p>
            <a:r>
              <a:rPr lang="en-US" sz="4400" dirty="0">
                <a:solidFill>
                  <a:srgbClr val="BA0C2F"/>
                </a:solidFill>
                <a:latin typeface="Arial Black" panose="020B0A04020102020204" pitchFamily="34" charset="0"/>
              </a:rPr>
              <a:t>Overview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D6F8-3422-5BC5-29B3-461C68AE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5950"/>
            <a:ext cx="10515600" cy="463954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AU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 safety risks and hazards to be aware of around a warehouse/loading dock</a:t>
            </a:r>
          </a:p>
          <a:p>
            <a:pPr>
              <a:lnSpc>
                <a:spcPct val="115000"/>
              </a:lnSpc>
            </a:pPr>
            <a:r>
              <a:rPr lang="en-AU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everyone needs to do to prevent incidents and accidents</a:t>
            </a:r>
          </a:p>
          <a:p>
            <a:pPr marL="0" lvl="0" indent="0">
              <a:lnSpc>
                <a:spcPct val="115000"/>
              </a:lnSpc>
              <a:buNone/>
            </a:pPr>
            <a:endParaRPr lang="en-AU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616C7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49BCD-86A5-7F76-F03C-0ACE59D40610}"/>
              </a:ext>
            </a:extLst>
          </p:cNvPr>
          <p:cNvSpPr/>
          <p:nvPr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rgbClr val="D31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600" b="1" dirty="0"/>
          </a:p>
        </p:txBody>
      </p:sp>
      <p:pic>
        <p:nvPicPr>
          <p:cNvPr id="4" name="Picture 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A9D7E80B-8F49-8E54-1A1F-EF9DC806D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15" y="270236"/>
            <a:ext cx="1032770" cy="10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1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98FA-6685-43FD-A961-C8AB74B2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596"/>
          </a:xfrm>
        </p:spPr>
        <p:txBody>
          <a:bodyPr/>
          <a:lstStyle/>
          <a:p>
            <a:r>
              <a:rPr lang="en-US" sz="4400" dirty="0">
                <a:solidFill>
                  <a:srgbClr val="BA0C2F"/>
                </a:solidFill>
                <a:latin typeface="Arial Black" panose="020B0A04020102020204" pitchFamily="34" charset="0"/>
              </a:rPr>
              <a:t>Warehouse Safety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D6F8-3422-5BC5-29B3-461C68AE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2"/>
            <a:ext cx="10515600" cy="50848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 in the warehouse is very important.</a:t>
            </a:r>
          </a:p>
          <a:p>
            <a:pPr marL="0" indent="0" algn="ctr">
              <a:lnSpc>
                <a:spcPct val="107000"/>
              </a:lnSpc>
              <a:buNone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crucial that you are aware of your surroundings while working or accessing the warehouse for any reason</a:t>
            </a:r>
            <a:r>
              <a:rPr lang="en-AU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AU" dirty="0">
              <a:solidFill>
                <a:srgbClr val="616C7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49BCD-86A5-7F76-F03C-0ACE59D40610}"/>
              </a:ext>
            </a:extLst>
          </p:cNvPr>
          <p:cNvSpPr/>
          <p:nvPr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rgbClr val="D31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600" b="1" dirty="0"/>
          </a:p>
        </p:txBody>
      </p:sp>
      <p:pic>
        <p:nvPicPr>
          <p:cNvPr id="4" name="Picture 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A9D7E80B-8F49-8E54-1A1F-EF9DC806D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15" y="270236"/>
            <a:ext cx="1032770" cy="1051179"/>
          </a:xfrm>
          <a:prstGeom prst="rect">
            <a:avLst/>
          </a:prstGeom>
        </p:spPr>
      </p:pic>
      <p:pic>
        <p:nvPicPr>
          <p:cNvPr id="7" name="Picture 6" descr="A large warehouse building with blue and white walls&#10;&#10;Description automatically generated">
            <a:extLst>
              <a:ext uri="{FF2B5EF4-FFF2-40B4-BE49-F238E27FC236}">
                <a16:creationId xmlns:a16="http://schemas.microsoft.com/office/drawing/2014/main" id="{3527A271-5FD0-A638-6F3A-30E15E56C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247127" y="3497576"/>
            <a:ext cx="3622564" cy="2415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4D934A-81A7-9DC0-8C42-0152B8809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618" y="3261858"/>
            <a:ext cx="2143424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1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98FA-6685-43FD-A961-C8AB74B2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596"/>
          </a:xfrm>
        </p:spPr>
        <p:txBody>
          <a:bodyPr/>
          <a:lstStyle/>
          <a:p>
            <a:r>
              <a:rPr lang="en-US" sz="4400" dirty="0">
                <a:solidFill>
                  <a:srgbClr val="BA0C2F"/>
                </a:solidFill>
                <a:latin typeface="Arial Black" panose="020B0A04020102020204" pitchFamily="34" charset="0"/>
              </a:rPr>
              <a:t>Loading Dock &amp; Warehouse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D6F8-3422-5BC5-29B3-461C68AE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2"/>
            <a:ext cx="10515600" cy="508488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 safety risks and hazards in and around loading docks are:</a:t>
            </a: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moving vehicles (</a:t>
            </a:r>
            <a:r>
              <a:rPr lang="en-US" b="1" dirty="0" err="1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</a:t>
            </a: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trucks and forklifts)</a:t>
            </a: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objects</a:t>
            </a:r>
          </a:p>
          <a:p>
            <a:pPr lvl="1">
              <a:lnSpc>
                <a:spcPct val="107000"/>
              </a:lnSpc>
            </a:pPr>
            <a:r>
              <a:rPr lang="en-US" sz="2800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pallets</a:t>
            </a:r>
          </a:p>
          <a:p>
            <a:pPr lvl="1">
              <a:lnSpc>
                <a:spcPct val="107000"/>
              </a:lnSpc>
            </a:pPr>
            <a:r>
              <a:rPr lang="en-US" sz="2800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boxes</a:t>
            </a:r>
          </a:p>
          <a:p>
            <a:pPr lvl="1">
              <a:lnSpc>
                <a:spcPct val="107000"/>
              </a:lnSpc>
            </a:pPr>
            <a:r>
              <a:rPr lang="en-US" sz="2800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equipment</a:t>
            </a:r>
          </a:p>
          <a:p>
            <a:pPr lvl="1">
              <a:lnSpc>
                <a:spcPct val="107000"/>
              </a:lnSpc>
            </a:pPr>
            <a:r>
              <a:rPr lang="en-US" sz="2800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items falling</a:t>
            </a:r>
          </a:p>
          <a:p>
            <a:pPr lvl="1">
              <a:lnSpc>
                <a:spcPct val="107000"/>
              </a:lnSpc>
            </a:pPr>
            <a:r>
              <a:rPr lang="en-US" sz="2800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obstructions</a:t>
            </a:r>
            <a:endParaRPr lang="en-AU" sz="2800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616C7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49BCD-86A5-7F76-F03C-0ACE59D40610}"/>
              </a:ext>
            </a:extLst>
          </p:cNvPr>
          <p:cNvSpPr/>
          <p:nvPr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rgbClr val="D31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600" b="1" dirty="0"/>
          </a:p>
        </p:txBody>
      </p:sp>
      <p:pic>
        <p:nvPicPr>
          <p:cNvPr id="4" name="Picture 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A9D7E80B-8F49-8E54-1A1F-EF9DC806D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15" y="270236"/>
            <a:ext cx="1032770" cy="1051179"/>
          </a:xfrm>
          <a:prstGeom prst="rect">
            <a:avLst/>
          </a:prstGeom>
        </p:spPr>
      </p:pic>
      <p:pic>
        <p:nvPicPr>
          <p:cNvPr id="7" name="Picture 6" descr="A room with a ladder and a ladder&#10;&#10;Description automatically generated">
            <a:extLst>
              <a:ext uri="{FF2B5EF4-FFF2-40B4-BE49-F238E27FC236}">
                <a16:creationId xmlns:a16="http://schemas.microsoft.com/office/drawing/2014/main" id="{F4A012DE-CA63-DC89-F86B-EE27843B7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17990" y="3178321"/>
            <a:ext cx="4519425" cy="30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7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98FA-6685-43FD-A961-C8AB74B2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365126"/>
            <a:ext cx="10868025" cy="980596"/>
          </a:xfrm>
        </p:spPr>
        <p:txBody>
          <a:bodyPr/>
          <a:lstStyle/>
          <a:p>
            <a:r>
              <a:rPr lang="en-US" sz="4400" dirty="0">
                <a:solidFill>
                  <a:srgbClr val="BA0C2F"/>
                </a:solidFill>
                <a:latin typeface="Arial Black" panose="020B0A04020102020204" pitchFamily="34" charset="0"/>
              </a:rPr>
              <a:t>Employees, drivers &amp; pedestrians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D6F8-3422-5BC5-29B3-461C68AE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2"/>
            <a:ext cx="10515600" cy="5084880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Before entering a warehouse make sure you are wearing appropriate PPE, including hi-vis vests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Wear closed in shoes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 keep an eye on your walking or driving path to avoid collisions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Slow down and stop at the end of aisles or corners and check for any approaching forklifts etc. to prevent an incident or  accident</a:t>
            </a:r>
            <a:endParaRPr lang="en-AU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616C7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49BCD-86A5-7F76-F03C-0ACE59D40610}"/>
              </a:ext>
            </a:extLst>
          </p:cNvPr>
          <p:cNvSpPr/>
          <p:nvPr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rgbClr val="D31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600" b="1" dirty="0"/>
          </a:p>
        </p:txBody>
      </p:sp>
      <p:pic>
        <p:nvPicPr>
          <p:cNvPr id="4" name="Picture 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A9D7E80B-8F49-8E54-1A1F-EF9DC806D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15" y="270236"/>
            <a:ext cx="1032770" cy="10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0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98FA-6685-43FD-A961-C8AB74B2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596"/>
          </a:xfrm>
        </p:spPr>
        <p:txBody>
          <a:bodyPr/>
          <a:lstStyle/>
          <a:p>
            <a:r>
              <a:rPr lang="en-US" sz="4400" dirty="0">
                <a:solidFill>
                  <a:srgbClr val="BA0C2F"/>
                </a:solidFill>
                <a:latin typeface="Arial Black" panose="020B0A04020102020204" pitchFamily="34" charset="0"/>
              </a:rPr>
              <a:t>Employees, drivers &amp; pedestrians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D6F8-3422-5BC5-29B3-461C68AE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2"/>
            <a:ext cx="10515600" cy="5084880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Keep within designated pedestrian walkways (typically marked yellow lines)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Never walk underneath a forklift when their </a:t>
            </a:r>
            <a:r>
              <a:rPr lang="en-US" b="1" dirty="0" err="1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tynes</a:t>
            </a: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raised </a:t>
            </a:r>
          </a:p>
          <a:p>
            <a:pPr marL="0" indent="0">
              <a:buNone/>
            </a:pPr>
            <a:endParaRPr lang="en-AU" dirty="0">
              <a:solidFill>
                <a:srgbClr val="616C7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49BCD-86A5-7F76-F03C-0ACE59D40610}"/>
              </a:ext>
            </a:extLst>
          </p:cNvPr>
          <p:cNvSpPr/>
          <p:nvPr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rgbClr val="D31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600" b="1" dirty="0"/>
          </a:p>
        </p:txBody>
      </p:sp>
      <p:pic>
        <p:nvPicPr>
          <p:cNvPr id="4" name="Picture 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A9D7E80B-8F49-8E54-1A1F-EF9DC806D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15" y="270236"/>
            <a:ext cx="1032770" cy="1051179"/>
          </a:xfrm>
          <a:prstGeom prst="rect">
            <a:avLst/>
          </a:prstGeom>
        </p:spPr>
      </p:pic>
      <p:pic>
        <p:nvPicPr>
          <p:cNvPr id="1026" name="Picture 2" descr="A yellow lines on a concrete floor&#10;&#10;Description automatically generated">
            <a:extLst>
              <a:ext uri="{FF2B5EF4-FFF2-40B4-BE49-F238E27FC236}">
                <a16:creationId xmlns:a16="http://schemas.microsoft.com/office/drawing/2014/main" id="{7EA859A9-CDD1-F47C-24CA-44BDCCFB7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40" y="2801585"/>
            <a:ext cx="3439120" cy="37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98FA-6685-43FD-A961-C8AB74B2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596"/>
          </a:xfrm>
        </p:spPr>
        <p:txBody>
          <a:bodyPr/>
          <a:lstStyle/>
          <a:p>
            <a:r>
              <a:rPr lang="en-US" sz="4400" dirty="0">
                <a:solidFill>
                  <a:srgbClr val="BA0C2F"/>
                </a:solidFill>
                <a:latin typeface="Arial Black" panose="020B0A04020102020204" pitchFamily="34" charset="0"/>
              </a:rPr>
              <a:t>Warehouse employees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D6F8-3422-5BC5-29B3-461C68AE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2"/>
            <a:ext cx="10515600" cy="5084880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Dispose of rubbish, broken pallets and other debris immediately to prevent trip hazards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there is no obstruction to pathways or loading dock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 housekeeping</a:t>
            </a:r>
          </a:p>
          <a:p>
            <a:pPr fontAlgn="base"/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Vehicle drivers follow the speed limits and follow safety signs when entering the loading dock</a:t>
            </a:r>
          </a:p>
          <a:p>
            <a:pPr fontAlgn="base"/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stacking items, place heavy items at the bottom and lighter items on top </a:t>
            </a:r>
          </a:p>
          <a:p>
            <a:pPr fontAlgn="base"/>
            <a:endParaRPr lang="en-US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2600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AU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616C7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49BCD-86A5-7F76-F03C-0ACE59D40610}"/>
              </a:ext>
            </a:extLst>
          </p:cNvPr>
          <p:cNvSpPr/>
          <p:nvPr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rgbClr val="D31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600" b="1" dirty="0"/>
          </a:p>
        </p:txBody>
      </p:sp>
      <p:pic>
        <p:nvPicPr>
          <p:cNvPr id="4" name="Picture 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A9D7E80B-8F49-8E54-1A1F-EF9DC806D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15" y="270236"/>
            <a:ext cx="1032770" cy="10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3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98FA-6685-43FD-A961-C8AB74B2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596"/>
          </a:xfrm>
        </p:spPr>
        <p:txBody>
          <a:bodyPr/>
          <a:lstStyle/>
          <a:p>
            <a:r>
              <a:rPr lang="en-US" sz="4400" dirty="0">
                <a:solidFill>
                  <a:srgbClr val="BA0C2F"/>
                </a:solidFill>
                <a:latin typeface="Arial Black" panose="020B0A04020102020204" pitchFamily="34" charset="0"/>
              </a:rPr>
              <a:t>Warehouse employees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D6F8-3422-5BC5-29B3-461C68AE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2"/>
            <a:ext cx="10515600" cy="5084880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Avoid climbing or walking over pallets or racking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not stand on pallets or forklifts </a:t>
            </a:r>
            <a:r>
              <a:rPr lang="en-US" b="1" dirty="0" err="1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tynes</a:t>
            </a: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access heights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ladders for taking items at height to avoid </a:t>
            </a:r>
            <a:b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falling and accidents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 use correct lifting techniques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an object is too heavy use lifting equipment </a:t>
            </a:r>
            <a:b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request assistance to do a team lift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Spillage – immediately cordon off the area and </a:t>
            </a:r>
            <a:b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clean up to prevent slips and falls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2600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AU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616C7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49BCD-86A5-7F76-F03C-0ACE59D40610}"/>
              </a:ext>
            </a:extLst>
          </p:cNvPr>
          <p:cNvSpPr/>
          <p:nvPr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rgbClr val="D31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600" b="1" dirty="0"/>
          </a:p>
        </p:txBody>
      </p:sp>
      <p:pic>
        <p:nvPicPr>
          <p:cNvPr id="4" name="Picture 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A9D7E80B-8F49-8E54-1A1F-EF9DC806D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15" y="270236"/>
            <a:ext cx="1032770" cy="10511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2C6738-E32C-C92F-17BC-306E76981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235" y="2466975"/>
            <a:ext cx="2879765" cy="40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1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98FA-6685-43FD-A961-C8AB74B2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596"/>
          </a:xfrm>
        </p:spPr>
        <p:txBody>
          <a:bodyPr/>
          <a:lstStyle/>
          <a:p>
            <a:r>
              <a:rPr lang="en-US" sz="4400" dirty="0">
                <a:solidFill>
                  <a:srgbClr val="BA0C2F"/>
                </a:solidFill>
                <a:latin typeface="Arial Black" panose="020B0A04020102020204" pitchFamily="34" charset="0"/>
              </a:rPr>
              <a:t>Forklift drivers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D6F8-3422-5BC5-29B3-461C68AE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2"/>
            <a:ext cx="10515600" cy="5084880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 drive a forklift if you have a valid </a:t>
            </a:r>
            <a:r>
              <a:rPr lang="en-US" b="1" dirty="0" err="1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licence</a:t>
            </a: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driving a forklift always be alert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nearing corners slow down or use a horn to signal your presence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reversing ensure you check mirrors or ask someone to be spotter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2600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AU" b="1" dirty="0">
              <a:solidFill>
                <a:srgbClr val="00277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616C7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49BCD-86A5-7F76-F03C-0ACE59D40610}"/>
              </a:ext>
            </a:extLst>
          </p:cNvPr>
          <p:cNvSpPr/>
          <p:nvPr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rgbClr val="D31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600" b="1" dirty="0"/>
          </a:p>
        </p:txBody>
      </p:sp>
      <p:pic>
        <p:nvPicPr>
          <p:cNvPr id="4" name="Picture 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A9D7E80B-8F49-8E54-1A1F-EF9DC806D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15" y="270236"/>
            <a:ext cx="1032770" cy="1051179"/>
          </a:xfrm>
          <a:prstGeom prst="rect">
            <a:avLst/>
          </a:prstGeom>
        </p:spPr>
      </p:pic>
      <p:pic>
        <p:nvPicPr>
          <p:cNvPr id="15" name="Picture 14" descr="A cartoon of a person driving a forklift&#10;&#10;Description automatically generated">
            <a:extLst>
              <a:ext uri="{FF2B5EF4-FFF2-40B4-BE49-F238E27FC236}">
                <a16:creationId xmlns:a16="http://schemas.microsoft.com/office/drawing/2014/main" id="{E1C21BD9-FA2B-0FA7-DF32-518FFFEC6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07731" y="3309611"/>
            <a:ext cx="2776537" cy="38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620</Words>
  <Application>Microsoft Office PowerPoint</Application>
  <PresentationFormat>Widescreen</PresentationFormat>
  <Paragraphs>94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 Theme</vt:lpstr>
      <vt:lpstr>PowerPoint Presentation</vt:lpstr>
      <vt:lpstr>Overview</vt:lpstr>
      <vt:lpstr>Warehouse Safety</vt:lpstr>
      <vt:lpstr>Loading Dock &amp; Warehouse</vt:lpstr>
      <vt:lpstr>Employees, drivers &amp; pedestrians</vt:lpstr>
      <vt:lpstr>Employees, drivers &amp; pedestrians</vt:lpstr>
      <vt:lpstr>Warehouse employees</vt:lpstr>
      <vt:lpstr>Warehouse employees</vt:lpstr>
      <vt:lpstr>Forklift drivers</vt:lpstr>
      <vt:lpstr>Employers, supervisors etc.</vt:lpstr>
      <vt:lpstr>Employers, supervisors etc.</vt:lpstr>
      <vt:lpstr>Employers, supervisors etc.</vt:lpstr>
      <vt:lpstr>Remember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AFRA TRAINING</dc:creator>
  <cp:lastModifiedBy>AFRA Training</cp:lastModifiedBy>
  <cp:revision>26</cp:revision>
  <dcterms:created xsi:type="dcterms:W3CDTF">2023-04-11T01:57:14Z</dcterms:created>
  <dcterms:modified xsi:type="dcterms:W3CDTF">2024-09-25T01:35:26Z</dcterms:modified>
</cp:coreProperties>
</file>